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85" r:id="rId2"/>
    <p:sldId id="257" r:id="rId3"/>
    <p:sldId id="258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04" r:id="rId13"/>
    <p:sldId id="308" r:id="rId14"/>
    <p:sldId id="309" r:id="rId15"/>
    <p:sldId id="329" r:id="rId16"/>
    <p:sldId id="296" r:id="rId17"/>
    <p:sldId id="301" r:id="rId18"/>
    <p:sldId id="305" r:id="rId19"/>
    <p:sldId id="325" r:id="rId20"/>
    <p:sldId id="326" r:id="rId21"/>
    <p:sldId id="327" r:id="rId22"/>
    <p:sldId id="328" r:id="rId23"/>
    <p:sldId id="332" r:id="rId24"/>
    <p:sldId id="388" r:id="rId25"/>
    <p:sldId id="335" r:id="rId26"/>
    <p:sldId id="336" r:id="rId27"/>
    <p:sldId id="340" r:id="rId28"/>
    <p:sldId id="341" r:id="rId29"/>
    <p:sldId id="384" r:id="rId30"/>
    <p:sldId id="344" r:id="rId31"/>
    <p:sldId id="345" r:id="rId32"/>
    <p:sldId id="346" r:id="rId33"/>
    <p:sldId id="347" r:id="rId34"/>
    <p:sldId id="348" r:id="rId35"/>
    <p:sldId id="349" r:id="rId36"/>
    <p:sldId id="297" r:id="rId37"/>
    <p:sldId id="302" r:id="rId38"/>
    <p:sldId id="306" r:id="rId39"/>
    <p:sldId id="352" r:id="rId40"/>
    <p:sldId id="353" r:id="rId41"/>
    <p:sldId id="354" r:id="rId42"/>
    <p:sldId id="355" r:id="rId43"/>
    <p:sldId id="356" r:id="rId44"/>
    <p:sldId id="359" r:id="rId45"/>
    <p:sldId id="360" r:id="rId46"/>
    <p:sldId id="361" r:id="rId47"/>
    <p:sldId id="363" r:id="rId48"/>
    <p:sldId id="364" r:id="rId49"/>
    <p:sldId id="385" r:id="rId50"/>
    <p:sldId id="366" r:id="rId51"/>
    <p:sldId id="367" r:id="rId52"/>
    <p:sldId id="387" r:id="rId53"/>
    <p:sldId id="371" r:id="rId54"/>
    <p:sldId id="368" r:id="rId55"/>
    <p:sldId id="298" r:id="rId56"/>
    <p:sldId id="303" r:id="rId57"/>
    <p:sldId id="386" r:id="rId58"/>
    <p:sldId id="307" r:id="rId59"/>
    <p:sldId id="378" r:id="rId60"/>
    <p:sldId id="379" r:id="rId61"/>
    <p:sldId id="381" r:id="rId62"/>
    <p:sldId id="382" r:id="rId63"/>
    <p:sldId id="299" r:id="rId64"/>
    <p:sldId id="291" r:id="rId65"/>
    <p:sldId id="283" r:id="rId66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21" autoAdjust="0"/>
  </p:normalViewPr>
  <p:slideViewPr>
    <p:cSldViewPr snapToGrid="0" showGuides="1">
      <p:cViewPr varScale="1">
        <p:scale>
          <a:sx n="62" d="100"/>
          <a:sy n="62" d="100"/>
        </p:scale>
        <p:origin x="81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Docker</a:t>
            </a:r>
            <a:r>
              <a:rPr lang="zh-TW" altLang="en-US" dirty="0" smtClean="0">
                <a:effectLst/>
              </a:rPr>
              <a:t>的思想來自於集裝箱，集裝箱解決了什麼問題？在一艘大船上，可以把貨物規整的擺放起來。並且各種各樣的貨物被集裝箱標準化了，集裝箱和集裝箱之間不會互相影響。那麼我就不需要專門運送水果的船和專門運送化學品的船了。只要這些貨物在集裝箱裡封裝的好好的，那我就可以用一艘大船把他們都運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2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5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D62477-6D2F-444E-BF81-EEC85ADD64E3}"/>
              </a:ext>
            </a:extLst>
          </p:cNvPr>
          <p:cNvGrpSpPr/>
          <p:nvPr userDrawn="1"/>
        </p:nvGrpSpPr>
        <p:grpSpPr>
          <a:xfrm>
            <a:off x="0" y="0"/>
            <a:ext cx="12192000" cy="6856551"/>
            <a:chOff x="0" y="0"/>
            <a:chExt cx="12192000" cy="6856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F89945-2ED6-489A-BCDD-A4CB0A4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4" t="15768" r="-1"/>
            <a:stretch/>
          </p:blipFill>
          <p:spPr>
            <a:xfrm flipH="1">
              <a:off x="1724400" y="0"/>
              <a:ext cx="10467600" cy="68551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99BBF8-E4F4-47BF-B48A-EB5718D2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50" t="15768" r="-1"/>
            <a:stretch/>
          </p:blipFill>
          <p:spPr>
            <a:xfrm flipH="1">
              <a:off x="0" y="1449"/>
              <a:ext cx="2095500" cy="6855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4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斜纹 3">
            <a:extLst>
              <a:ext uri="{FF2B5EF4-FFF2-40B4-BE49-F238E27FC236}">
                <a16:creationId xmlns:a16="http://schemas.microsoft.com/office/drawing/2014/main" id="{8111BC32-E1FA-4628-98EE-068BC2616D24}"/>
              </a:ext>
            </a:extLst>
          </p:cNvPr>
          <p:cNvSpPr/>
          <p:nvPr userDrawn="1"/>
        </p:nvSpPr>
        <p:spPr>
          <a:xfrm>
            <a:off x="0" y="0"/>
            <a:ext cx="2068025" cy="168884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59E7E7F-E22F-4716-AC1A-0C1BEA02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15768"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8DC4F59-8B5D-409F-96EE-165085880D79}"/>
              </a:ext>
            </a:extLst>
          </p:cNvPr>
          <p:cNvSpPr txBox="1"/>
          <p:nvPr/>
        </p:nvSpPr>
        <p:spPr>
          <a:xfrm>
            <a:off x="1148743" y="2465481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實習成果發表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E91F6F87-B4EF-4E6F-8649-9C6EDD967B72}"/>
              </a:ext>
            </a:extLst>
          </p:cNvPr>
          <p:cNvSpPr/>
          <p:nvPr/>
        </p:nvSpPr>
        <p:spPr>
          <a:xfrm>
            <a:off x="1361686" y="3937720"/>
            <a:ext cx="3416320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地點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花蓮慈濟醫院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_3">
            <a:extLst>
              <a:ext uri="{FF2B5EF4-FFF2-40B4-BE49-F238E27FC236}">
                <a16:creationId xmlns:a16="http://schemas.microsoft.com/office/drawing/2014/main" id="{D1E15301-B310-4391-B904-3A6DF0EA8266}"/>
              </a:ext>
            </a:extLst>
          </p:cNvPr>
          <p:cNvSpPr/>
          <p:nvPr/>
        </p:nvSpPr>
        <p:spPr>
          <a:xfrm>
            <a:off x="1361000" y="5439812"/>
            <a:ext cx="4134465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實習生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糠依婷、蔡昀霖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_3">
            <a:extLst>
              <a:ext uri="{FF2B5EF4-FFF2-40B4-BE49-F238E27FC236}">
                <a16:creationId xmlns:a16="http://schemas.microsoft.com/office/drawing/2014/main" id="{E91F6F87-B4EF-4E6F-8649-9C6EDD967B72}"/>
              </a:ext>
            </a:extLst>
          </p:cNvPr>
          <p:cNvSpPr/>
          <p:nvPr/>
        </p:nvSpPr>
        <p:spPr>
          <a:xfrm>
            <a:off x="1361000" y="4696884"/>
            <a:ext cx="6981142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時間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2019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28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日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~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 2019</a:t>
            </a: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5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24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日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85653" y="379829"/>
            <a:ext cx="2439036" cy="661181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上傳檔案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484"/>
          <a:stretch/>
        </p:blipFill>
        <p:spPr>
          <a:xfrm>
            <a:off x="387084" y="1269089"/>
            <a:ext cx="11416242" cy="4730984"/>
          </a:xfrm>
          <a:prstGeom prst="rect">
            <a:avLst/>
          </a:prstGeo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9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94476" y="267288"/>
            <a:ext cx="5238507" cy="633044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與團隊成員交談互動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07" y="1179868"/>
            <a:ext cx="8995996" cy="5266976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2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4"/>
          <p:cNvSpPr txBox="1"/>
          <p:nvPr/>
        </p:nvSpPr>
        <p:spPr>
          <a:xfrm>
            <a:off x="4996739" y="339124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Docker Hub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5274" y="1461794"/>
            <a:ext cx="10444160" cy="35394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是一個開放原始碼軟體專案，讓應用程式部署在軟體貨櫃下的工作可以自動化進行，藉此在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作業系統上，提供一個額外的軟體抽象層，以及作業系統層虛擬化的自動管理機制。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 Hub: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將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資源上載或下載的一個平台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endParaRPr lang="en-US" altLang="zh-CN" sz="32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123" name="Picture 3" descr="D:\data\Desktop\15590377496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76" y="4940763"/>
            <a:ext cx="3859186" cy="14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7410" name="Picture 2" descr="https://lh3.googleusercontent.com/gL-9T1Z46tp6MpZlLNkl07-_UfUM1231Zukj6m4822c_LfYBkwujxoG8YdJgcs5_93NI-PBIL86uC0t8J6ShLaAVj_daptnBVO7NRiRehjEBRHTTWwgwiom6SsrIP0nzoRA8c_TD7g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52" y="1393625"/>
            <a:ext cx="9725054" cy="52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636009" y="500992"/>
            <a:ext cx="5201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建立一個</a:t>
            </a:r>
            <a:r>
              <a:rPr lang="en-US" altLang="zh-TW" sz="3600" dirty="0">
                <a:solidFill>
                  <a:schemeClr val="accent2"/>
                </a:solidFill>
              </a:rPr>
              <a:t>image </a:t>
            </a:r>
            <a:r>
              <a:rPr lang="en-US" altLang="zh-TW" sz="3600" dirty="0" smtClean="0">
                <a:solidFill>
                  <a:schemeClr val="accent2"/>
                </a:solidFill>
              </a:rPr>
              <a:t>tag</a:t>
            </a:r>
            <a:r>
              <a:rPr lang="zh-TW" altLang="en-US" sz="3600" dirty="0">
                <a:solidFill>
                  <a:schemeClr val="accent2"/>
                </a:solidFill>
              </a:rPr>
              <a:t> </a:t>
            </a:r>
            <a:r>
              <a:rPr lang="zh-TW" altLang="en-US" sz="3600" dirty="0" smtClean="0">
                <a:solidFill>
                  <a:schemeClr val="accent2"/>
                </a:solidFill>
              </a:rPr>
              <a:t>授權</a:t>
            </a:r>
            <a:endParaRPr lang="zh-TW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0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3349780" y="339120"/>
            <a:ext cx="579422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選擇</a:t>
            </a:r>
            <a:r>
              <a:rPr lang="zh-TW" altLang="en-US" sz="3600" dirty="0" smtClean="0">
                <a:solidFill>
                  <a:schemeClr val="accent2"/>
                </a:solidFill>
              </a:rPr>
              <a:t>想要上傳的</a:t>
            </a:r>
            <a:r>
              <a:rPr lang="en-US" altLang="zh-TW" sz="3600" dirty="0" smtClean="0">
                <a:solidFill>
                  <a:schemeClr val="accent2"/>
                </a:solidFill>
              </a:rPr>
              <a:t>image</a:t>
            </a:r>
            <a:r>
              <a:rPr lang="zh-TW" altLang="en-US" sz="3600" dirty="0" smtClean="0">
                <a:solidFill>
                  <a:schemeClr val="accent2"/>
                </a:solidFill>
              </a:rPr>
              <a:t> </a:t>
            </a:r>
            <a:r>
              <a:rPr lang="en-US" altLang="zh-TW" sz="3600" dirty="0" smtClean="0">
                <a:solidFill>
                  <a:schemeClr val="accent2"/>
                </a:solidFill>
              </a:rPr>
              <a:t>Tags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74" name="Picture 2" descr="https://lh6.googleusercontent.com/R9upvyinp4YK1alTucBL8GNVv0iX-XRJepWI-f9K8YwZE7ZLFcsyi-Z8QDX9zZysG-ZvVmzwwDRwcvTK1NZFkY-1tuEQ4tpZ29TokMHnJkrZnVgPNXkBJ_1wPkyE87GUn7shfwdH3g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16" y="985454"/>
            <a:ext cx="8335612" cy="58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2770" name="Picture 2" descr="https://lh4.googleusercontent.com/vo4J2W45kcsrAN9Kzryglv_cJpQHIezdtJ5GtlOynumKKgDWxecngb1kQiALMtsCn0iXn10bXWoklUZEMnAwxtVPMX5KwYV5y-X4NRsYmsoh95OtQ-n_XBBZkBJhxGykc1TCY-zswW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41" y="853669"/>
            <a:ext cx="9503168" cy="592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3559296" y="124424"/>
            <a:ext cx="538625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可以隨時</a:t>
            </a:r>
            <a:r>
              <a:rPr lang="en-US" altLang="zh-TW" sz="3600" dirty="0" smtClean="0">
                <a:solidFill>
                  <a:schemeClr val="accent2"/>
                </a:solidFill>
              </a:rPr>
              <a:t>download</a:t>
            </a:r>
            <a:r>
              <a:rPr lang="zh-TW" altLang="en-US" sz="3600" dirty="0" smtClean="0">
                <a:solidFill>
                  <a:schemeClr val="accent2"/>
                </a:solidFill>
              </a:rPr>
              <a:t>或查看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醫院資料標準化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1014413" y="4079066"/>
            <a:ext cx="652489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400" dirty="0">
                <a:latin typeface="+mj-ea"/>
              </a:rPr>
              <a:t>VM &amp; putty &amp; nginx &amp; docker deamon </a:t>
            </a:r>
            <a:r>
              <a:rPr lang="en-US" altLang="zh-TW" sz="1400" dirty="0" smtClean="0">
                <a:latin typeface="+mj-ea"/>
              </a:rPr>
              <a:t>&amp; portainer</a:t>
            </a:r>
            <a:endParaRPr lang="zh-TW" altLang="en-US" sz="1400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</a:t>
            </a:r>
            <a:r>
              <a:rPr lang="en-US" altLang="zh-TW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5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" name="文本框 4"/>
          <p:cNvSpPr txBox="1"/>
          <p:nvPr/>
        </p:nvSpPr>
        <p:spPr>
          <a:xfrm>
            <a:off x="4748764" y="412711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>
                <a:solidFill>
                  <a:schemeClr val="accent2"/>
                </a:solidFill>
              </a:rPr>
              <a:t>FHIR</a:t>
            </a:r>
            <a:r>
              <a:rPr lang="zh-TW" altLang="en-US" sz="3600" dirty="0">
                <a:solidFill>
                  <a:schemeClr val="accent2"/>
                </a:solidFill>
              </a:rPr>
              <a:t> </a:t>
            </a:r>
            <a:r>
              <a:rPr lang="en-US" altLang="zh-TW" sz="3600" dirty="0">
                <a:solidFill>
                  <a:schemeClr val="accent2"/>
                </a:solidFill>
              </a:rPr>
              <a:t>Server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0150" y="1381046"/>
            <a:ext cx="10267950" cy="36009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所謂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FHIR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就是指快捷式健康照護操作性資源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這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項標準建立的基礎，是以所有醫療系統會使用到的數據定義一個共通的標準，目的就是促進未來在各醫院的傳遞信息，能夠更加方便進行互操作。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endParaRPr lang="en-US" altLang="zh-CN" sz="3600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D:\data\Desktop\1231313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4418514"/>
            <a:ext cx="4625032" cy="16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4338" name="Picture 2" descr="https://lh3.googleusercontent.com/gE7x6grlZSPO5emKWbNfSXDEhu1V1pzEqdfPgAQ3VenD2DejLBg28duoZJU1Go0Gg7I0MOvwcXE_9kerL1bQiIPH5ngcI090s7WlIGQXthA0a59uYNX_ooVFGbInBPd0G4seJXwqD3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31" y="3030252"/>
            <a:ext cx="59531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276571" y="1994559"/>
            <a:ext cx="439283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VirtualBox</a:t>
            </a:r>
            <a:r>
              <a:rPr lang="zh-TW" altLang="en-US" sz="3600" dirty="0" smtClean="0">
                <a:solidFill>
                  <a:schemeClr val="accent2"/>
                </a:solidFill>
              </a:rPr>
              <a:t> 虛擬機器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7241" y="547765"/>
            <a:ext cx="105149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VM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29698" name="Picture 2" descr="https://lh6.googleusercontent.com/jFovDnzv3EYCIFqntUTi_V2NFH_jjeb724nO1tRhXb5YuC6b1UPaIiKj1qYPTLmPEP5WFfF127pESWwlRlJ0VxGp7Cjg9oOLgdECyWnK688hN5IwdOOxQE9HfGuYYPOWBe4yVUcln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74" y="1223768"/>
            <a:ext cx="10117590" cy="52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007869" y="4534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設定網路閘道</a:t>
            </a:r>
            <a:r>
              <a:rPr lang="en-US" altLang="zh-TW" sz="3600" dirty="0" smtClean="0">
                <a:solidFill>
                  <a:schemeClr val="accent2"/>
                </a:solidFill>
              </a:rPr>
              <a:t>IP</a:t>
            </a:r>
            <a:r>
              <a:rPr lang="zh-TW" altLang="en-US" sz="3600" dirty="0" smtClean="0">
                <a:solidFill>
                  <a:schemeClr val="accent2"/>
                </a:solidFill>
              </a:rPr>
              <a:t>計量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7AFB3EF-A7B4-4BDA-91C6-016718A222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t="15768" r="-1"/>
          <a:stretch/>
        </p:blipFill>
        <p:spPr>
          <a:xfrm flipV="1">
            <a:off x="0" y="0"/>
            <a:ext cx="9896670" cy="6855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48467" y="1330564"/>
            <a:ext cx="159851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目 </a:t>
            </a:r>
            <a:r>
              <a:rPr lang="zh-TW" altLang="en-US" sz="4800" b="1" dirty="0" smtClean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錄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8468" y="2163338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</a:rPr>
              <a:t>CONTENTS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52703" y="1010784"/>
            <a:ext cx="5061857" cy="724150"/>
            <a:chOff x="6096000" y="2061026"/>
            <a:chExt cx="5061857" cy="724150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206102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dirty="0" smtClean="0">
                  <a:solidFill>
                    <a:schemeClr val="accent2"/>
                  </a:solidFill>
                </a:rPr>
                <a:t>團隊合作平台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52703" y="20460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dirty="0" smtClean="0">
                <a:solidFill>
                  <a:schemeClr val="accent2"/>
                </a:solidFill>
              </a:rPr>
              <a:t>醫院資料標準化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52703" y="3081234"/>
            <a:ext cx="5061857" cy="724150"/>
            <a:chOff x="6096000" y="2061026"/>
            <a:chExt cx="5061857" cy="724150"/>
          </a:xfrm>
        </p:grpSpPr>
        <p:sp>
          <p:nvSpPr>
            <p:cNvPr id="11" name="文本框 10"/>
            <p:cNvSpPr txBox="1"/>
            <p:nvPr/>
          </p:nvSpPr>
          <p:spPr>
            <a:xfrm>
              <a:off x="6096000" y="2061026"/>
              <a:ext cx="2749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dirty="0" smtClean="0">
                  <a:solidFill>
                    <a:schemeClr val="accent2"/>
                  </a:solidFill>
                </a:rPr>
                <a:t>控管</a:t>
              </a:r>
              <a:r>
                <a:rPr lang="en-US" altLang="zh-TW" sz="2400" dirty="0" smtClean="0">
                  <a:solidFill>
                    <a:schemeClr val="accent2"/>
                  </a:solidFill>
                </a:rPr>
                <a:t>FHIR</a:t>
              </a:r>
              <a:r>
                <a:rPr lang="zh-TW" altLang="en-US" sz="2400" dirty="0" smtClean="0">
                  <a:solidFill>
                    <a:schemeClr val="accent2"/>
                  </a:solidFill>
                </a:rPr>
                <a:t>授權系統</a:t>
              </a:r>
              <a:endParaRPr lang="en-US" altLang="zh-CN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52703" y="4116460"/>
            <a:ext cx="5061857" cy="724150"/>
            <a:chOff x="6096000" y="2061026"/>
            <a:chExt cx="5061857" cy="724150"/>
          </a:xfrm>
        </p:grpSpPr>
        <p:sp>
          <p:nvSpPr>
            <p:cNvPr id="14" name="文本框 13"/>
            <p:cNvSpPr txBox="1"/>
            <p:nvPr/>
          </p:nvSpPr>
          <p:spPr>
            <a:xfrm>
              <a:off x="6096000" y="2061026"/>
              <a:ext cx="179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2400" dirty="0" smtClean="0">
                  <a:solidFill>
                    <a:schemeClr val="accent2"/>
                  </a:solidFill>
                </a:rPr>
                <a:t>Spring Boot</a:t>
              </a:r>
              <a:endParaRPr lang="zh-CN" alt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87734" y="1059005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4" y="2072937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4" y="308686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4" y="4100800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</a:p>
        </p:txBody>
      </p:sp>
      <p:grpSp>
        <p:nvGrpSpPr>
          <p:cNvPr id="21" name="组合 12"/>
          <p:cNvGrpSpPr/>
          <p:nvPr/>
        </p:nvGrpSpPr>
        <p:grpSpPr>
          <a:xfrm>
            <a:off x="6352701" y="5118789"/>
            <a:ext cx="5094892" cy="738664"/>
            <a:chOff x="6062965" y="2046512"/>
            <a:chExt cx="5094892" cy="738664"/>
          </a:xfrm>
        </p:grpSpPr>
        <p:sp>
          <p:nvSpPr>
            <p:cNvPr id="22" name="文本框 13"/>
            <p:cNvSpPr txBox="1"/>
            <p:nvPr/>
          </p:nvSpPr>
          <p:spPr>
            <a:xfrm>
              <a:off x="6062965" y="204651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dirty="0" smtClean="0">
                  <a:solidFill>
                    <a:schemeClr val="accent2"/>
                  </a:solidFill>
                </a:rPr>
                <a:t>實習心得</a:t>
              </a:r>
              <a:endParaRPr lang="zh-CN" alt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文本框 14"/>
            <p:cNvSpPr txBox="1"/>
            <p:nvPr/>
          </p:nvSpPr>
          <p:spPr>
            <a:xfrm>
              <a:off x="6096000" y="25081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4" name="文本框 18"/>
          <p:cNvSpPr txBox="1"/>
          <p:nvPr/>
        </p:nvSpPr>
        <p:spPr>
          <a:xfrm>
            <a:off x="5520767" y="5117643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</a:rPr>
              <a:t>05.</a:t>
            </a:r>
            <a:endParaRPr lang="en-US" altLang="zh-CN" sz="4000" b="1" i="1" dirty="0">
              <a:solidFill>
                <a:schemeClr val="accent1"/>
              </a:solidFill>
            </a:endParaRPr>
          </a:p>
        </p:txBody>
      </p:sp>
      <p:sp>
        <p:nvSpPr>
          <p:cNvPr id="27" name="文本框 7"/>
          <p:cNvSpPr txBox="1"/>
          <p:nvPr/>
        </p:nvSpPr>
        <p:spPr>
          <a:xfrm>
            <a:off x="6352703" y="1433250"/>
            <a:ext cx="4170990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200" dirty="0" smtClean="0">
                <a:latin typeface="+mj-ea"/>
                <a:ea typeface="+mj-ea"/>
              </a:rPr>
              <a:t>Microsoft Teams </a:t>
            </a:r>
            <a:r>
              <a:rPr lang="en-US" altLang="zh-TW" sz="1200" dirty="0">
                <a:latin typeface="+mj-ea"/>
                <a:ea typeface="+mj-ea"/>
              </a:rPr>
              <a:t>&amp; Docker Hub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6352701" y="3542899"/>
            <a:ext cx="4170990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200" dirty="0" smtClean="0">
                <a:latin typeface="+mj-ea"/>
                <a:ea typeface="+mj-ea"/>
              </a:rPr>
              <a:t>JWT &amp; whitelabel &amp; </a:t>
            </a:r>
            <a:r>
              <a:rPr lang="en-US" altLang="zh-TW" sz="1200" dirty="0">
                <a:latin typeface="+mj-ea"/>
              </a:rPr>
              <a:t>sql server</a:t>
            </a:r>
            <a:r>
              <a:rPr lang="zh-TW" altLang="en-US" sz="1200" dirty="0">
                <a:latin typeface="+mj-ea"/>
              </a:rPr>
              <a:t> </a:t>
            </a:r>
            <a:r>
              <a:rPr lang="en-US" altLang="zh-TW" sz="1200" dirty="0">
                <a:latin typeface="+mj-ea"/>
              </a:rPr>
              <a:t>&amp; UI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6385736" y="4554770"/>
            <a:ext cx="423690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200" dirty="0">
                <a:latin typeface="+mj-ea"/>
                <a:ea typeface="+mj-ea"/>
              </a:rPr>
              <a:t>broadcast &amp; peer to </a:t>
            </a:r>
            <a:r>
              <a:rPr lang="en-US" altLang="zh-TW" sz="1200" dirty="0" smtClean="0">
                <a:latin typeface="+mj-ea"/>
                <a:ea typeface="+mj-ea"/>
              </a:rPr>
              <a:t>peer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6385736" y="5559050"/>
            <a:ext cx="4170990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1200" dirty="0" smtClean="0">
                <a:latin typeface="+mj-ea"/>
                <a:ea typeface="+mj-ea"/>
              </a:rPr>
              <a:t>心得分享</a:t>
            </a: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52703" y="2513806"/>
            <a:ext cx="5590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+mj-ea"/>
                <a:ea typeface="+mj-ea"/>
              </a:rPr>
              <a:t>VM </a:t>
            </a:r>
            <a:r>
              <a:rPr lang="en-US" altLang="zh-TW" sz="1200" dirty="0">
                <a:latin typeface="+mj-ea"/>
                <a:ea typeface="+mj-ea"/>
              </a:rPr>
              <a:t>&amp; putty &amp; nginx &amp; docker deamon &amp; </a:t>
            </a:r>
            <a:r>
              <a:rPr lang="en-US" altLang="zh-TW" sz="1200" dirty="0" smtClean="0">
                <a:latin typeface="+mj-ea"/>
                <a:ea typeface="+mj-ea"/>
              </a:rPr>
              <a:t>portainer</a:t>
            </a:r>
            <a:endParaRPr lang="zh-TW" altLang="en-US" sz="1200" dirty="0">
              <a:latin typeface="+mj-ea"/>
              <a:ea typeface="+mj-ea"/>
            </a:endParaRPr>
          </a:p>
        </p:txBody>
      </p:sp>
      <p:sp>
        <p:nvSpPr>
          <p:cNvPr id="37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28674" name="Picture 2" descr="https://lh6.googleusercontent.com/nvpVTQll5im7sPkD07nA_QkMCsUCg46MZA_igGJIMzkQcQTBiDLewYAlCvK01Yhg9X2Iz-1NtPXkaeLOIxVeyrHJqP3ncCBvbe3tvBxRt5WgPMlFPhTzVhj-H5draWvQLke5m0jVV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1119838"/>
            <a:ext cx="7353300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103404" y="262427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利用</a:t>
            </a:r>
            <a:r>
              <a:rPr lang="en-US" altLang="zh-TW" sz="3600" dirty="0" smtClean="0">
                <a:solidFill>
                  <a:schemeClr val="accent2"/>
                </a:solidFill>
              </a:rPr>
              <a:t>VM</a:t>
            </a:r>
            <a:r>
              <a:rPr lang="zh-TW" altLang="en-US" sz="3600" dirty="0" smtClean="0">
                <a:solidFill>
                  <a:schemeClr val="accent2"/>
                </a:solidFill>
              </a:rPr>
              <a:t>建立</a:t>
            </a:r>
            <a:r>
              <a:rPr lang="en-US" altLang="zh-TW" sz="3600" dirty="0" smtClean="0">
                <a:solidFill>
                  <a:schemeClr val="accent2"/>
                </a:solidFill>
              </a:rPr>
              <a:t>FHIR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27650" name="Picture 2" descr="https://lh5.googleusercontent.com/FcawfXYyMZtURw4016qL9Rqr8lYyvjoi2QVHZK70CqdV34qsnduY_U0WlB3tpUTCbKWaRzv8Rs7zehjNOhppIAXvR_F6xkSKK_-b2wuy-IUnaa5-qIelimZo__yP1pmiDf35Nr0YV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93" y="3701113"/>
            <a:ext cx="57150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446421" y="2308279"/>
            <a:ext cx="73795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PuTTY</a:t>
            </a:r>
            <a:r>
              <a:rPr lang="zh-TW" altLang="en-US" sz="3600" dirty="0">
                <a:solidFill>
                  <a:schemeClr val="accent2"/>
                </a:solidFill>
              </a:rPr>
              <a:t> </a:t>
            </a:r>
            <a:r>
              <a:rPr lang="zh-TW" altLang="en-US" sz="3600" dirty="0" smtClean="0">
                <a:solidFill>
                  <a:schemeClr val="accent2"/>
                </a:solidFill>
              </a:rPr>
              <a:t>為遠程登陸工具，</a:t>
            </a:r>
            <a:endParaRPr lang="en-US" altLang="zh-TW" sz="3600" dirty="0" smtClean="0">
              <a:solidFill>
                <a:schemeClr val="accent2"/>
              </a:solidFill>
            </a:endParaRPr>
          </a:p>
          <a:p>
            <a:r>
              <a:rPr lang="zh-TW" altLang="en-US" sz="3600" dirty="0" smtClean="0">
                <a:solidFill>
                  <a:schemeClr val="accent2"/>
                </a:solidFill>
              </a:rPr>
              <a:t>操作簡單，執行快速，軟體體積小。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72793" y="850241"/>
            <a:ext cx="178869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PuTTY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26626" name="Picture 2" descr="https://lh6.googleusercontent.com/RdLLP2SmXAsnX85XUp-qSVi4HUfUNOWkZ5WVUw4VX6qtSSvgaFkeufzBD1A-zDeqwmxiJEq4fISmYgAD9hWXOz7UszmjdUuFnWF4LtDyR1zlDi9uwDdB0guRjnyH9L4b-pQm-T30xH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013066"/>
            <a:ext cx="62960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https://lh3.googleusercontent.com/NiDk033HQA_NVTfqCQVKXaEZWCQDWkOxRhJrQ914F75xD_G8HOG8sI5SZ4Vew1AfFSGwDhxhdnDiLuySoWMmoSUvobWncRl5X6QnL7HXaaFYZLsPCpndQ_ge7hTowm87T-RFXnQEl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681939"/>
            <a:ext cx="62960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189412" y="251898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由</a:t>
            </a:r>
            <a:r>
              <a:rPr lang="en-US" altLang="zh-TW" sz="3600" dirty="0" smtClean="0">
                <a:solidFill>
                  <a:schemeClr val="accent2"/>
                </a:solidFill>
              </a:rPr>
              <a:t>PuTTY</a:t>
            </a:r>
            <a:r>
              <a:rPr lang="zh-TW" altLang="en-US" sz="3600" dirty="0" smtClean="0">
                <a:solidFill>
                  <a:schemeClr val="accent2"/>
                </a:solidFill>
              </a:rPr>
              <a:t>進入</a:t>
            </a:r>
            <a:r>
              <a:rPr lang="en-US" altLang="zh-TW" sz="3600" dirty="0" smtClean="0">
                <a:solidFill>
                  <a:schemeClr val="accent2"/>
                </a:solidFill>
              </a:rPr>
              <a:t>Server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40962" name="Picture 2" descr="https://lh5.googleusercontent.com/hicggfp878TGMfP958HdTNcsjVWkTr2_6bFLht4CaohvnOpI29MT1CXZ9rUIh_unV1nEU78TAoUc8ugZVYNNC0_Ryf3ECoHaaSH5OpByWFz4g0YlJX5DVhCePzxKGQHfkDpzkTDNuv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63" y="1308721"/>
            <a:ext cx="7276012" cy="46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365918" y="42292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輸入指令叫出原始</a:t>
            </a:r>
            <a:r>
              <a:rPr lang="en-US" altLang="zh-TW" sz="3600" dirty="0" smtClean="0">
                <a:solidFill>
                  <a:schemeClr val="accent2"/>
                </a:solidFill>
              </a:rPr>
              <a:t>source</a:t>
            </a:r>
            <a:r>
              <a:rPr lang="zh-TW" altLang="en-US" sz="3600" dirty="0" smtClean="0">
                <a:solidFill>
                  <a:schemeClr val="accent2"/>
                </a:solidFill>
              </a:rPr>
              <a:t>檔案做編輯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Kbi6nL2HCVdlg7aA5Y0zSgOEVOU-EHXM7HVYE5Cz4u7MF-V8NNzGcieb4_UskAzr1IyM8-tJcWGSrzD1LbqdCZJ0Uei_CloXNySB-dx25cSnMc1_ANVIKv2XyCUeHQ4pZJczch6bK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38" y="1633928"/>
            <a:ext cx="7485204" cy="47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365918" y="422923"/>
            <a:ext cx="715283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600" dirty="0" smtClean="0">
                <a:solidFill>
                  <a:schemeClr val="accent2"/>
                </a:solidFill>
              </a:rPr>
              <a:t>對</a:t>
            </a:r>
            <a:r>
              <a:rPr lang="en-US" altLang="zh-TW" sz="3600" dirty="0" err="1" smtClean="0">
                <a:solidFill>
                  <a:schemeClr val="accent2"/>
                </a:solidFill>
              </a:rPr>
              <a:t>docker</a:t>
            </a:r>
            <a:r>
              <a:rPr lang="zh-TW" altLang="en-US" sz="3600" dirty="0">
                <a:solidFill>
                  <a:schemeClr val="accent2"/>
                </a:solidFill>
              </a:rPr>
              <a:t>做</a:t>
            </a:r>
            <a:r>
              <a:rPr lang="zh-TW" altLang="en-US" sz="3600" dirty="0" smtClean="0">
                <a:solidFill>
                  <a:schemeClr val="accent2"/>
                </a:solidFill>
              </a:rPr>
              <a:t>配置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74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7890" name="Picture 2" descr="https://lh6.googleusercontent.com/yOpyqMgjw4bNEPM9_Kaw7QGrgr5fnvmasiZGXMhdF0Pe9yA3PJTOvyGmZ-SsIK6p6DECOvpyZHdqR4ORIRtU_No6EisC62wz60mwoPWz0kQ9SXIop9PJOVRZu87b-omzT6q7xlZBSz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51" y="3351849"/>
            <a:ext cx="2559880" cy="2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524411" y="69383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Nginx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8598" y="2328439"/>
            <a:ext cx="791610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Nginx</a:t>
            </a:r>
            <a:r>
              <a:rPr lang="zh-TW" altLang="en-US" sz="3600" dirty="0">
                <a:solidFill>
                  <a:schemeClr val="accent2"/>
                </a:solidFill>
              </a:rPr>
              <a:t> </a:t>
            </a:r>
            <a:r>
              <a:rPr lang="zh-TW" altLang="en-US" sz="3600" dirty="0" smtClean="0">
                <a:solidFill>
                  <a:schemeClr val="accent2"/>
                </a:solidFill>
              </a:rPr>
              <a:t>可以作反向代理的網頁伺服器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6866" name="Picture 2" descr="https://lh3.googleusercontent.com/0fCnAsiQqQws97kg8tKVBpBgI-x7W5ecRc_1_BPTO0bu87Dk5LYVqL65BsFI5MPuf5CfjJ9z2Uy0NCLiFpaGPM297LCThi83N4vDK9GZjRkr-2yKZZLPLM9H5PF4oI5QAE5rDEbpN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74" y="1246750"/>
            <a:ext cx="79528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32644" y="361268"/>
            <a:ext cx="230793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安裝</a:t>
            </a:r>
            <a:r>
              <a:rPr lang="en-US" altLang="zh-TW" sz="3600" dirty="0" smtClean="0">
                <a:solidFill>
                  <a:schemeClr val="accent2"/>
                </a:solidFill>
              </a:rPr>
              <a:t>Nginx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47106" name="Picture 2" descr="https://lh6.googleusercontent.com/S2bjGtxAQl-RTaRXKIejpoZ0cPspUa8LOqq0EiaXULsHpMSaUNHjJtDf-eBxlEJXyetvbLdoXya1ta3yc5SFhyo0_Vx6pu-ZIayHZwThrQiOJs5i9Jjway33htvBsX6GBkzH0WLSq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48" y="1149741"/>
            <a:ext cx="7174834" cy="478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590513" y="302692"/>
            <a:ext cx="36955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設定</a:t>
            </a:r>
            <a:r>
              <a:rPr lang="en-US" altLang="zh-TW" sz="3600" dirty="0" smtClean="0">
                <a:solidFill>
                  <a:schemeClr val="accent2"/>
                </a:solidFill>
              </a:rPr>
              <a:t>Nginx</a:t>
            </a:r>
            <a:r>
              <a:rPr lang="zh-TW" altLang="en-US" sz="3600" dirty="0">
                <a:solidFill>
                  <a:schemeClr val="accent2"/>
                </a:solidFill>
              </a:rPr>
              <a:t>連</a:t>
            </a:r>
            <a:r>
              <a:rPr lang="zh-TW" altLang="en-US" sz="3600" dirty="0" smtClean="0">
                <a:solidFill>
                  <a:schemeClr val="accent2"/>
                </a:solidFill>
              </a:rPr>
              <a:t>接埠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4"/>
          <p:cNvSpPr txBox="1"/>
          <p:nvPr/>
        </p:nvSpPr>
        <p:spPr>
          <a:xfrm>
            <a:off x="4546502" y="803018"/>
            <a:ext cx="35050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Docker Deamon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1252408" y="2728340"/>
            <a:ext cx="10093276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2"/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 Deamon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可以通過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server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模塊接受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client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端的請求，在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engine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中處理請求，在根據請求類型，創建出指定的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job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並運行。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6082" name="Picture 2" descr="https://lh4.googleusercontent.com/nAZLp3PVQfYmTry8PDtGs_ESZt8dlfLmRl2Ogrr4azhV5s5nF2B7k5mFNDx5G4_7cOT2jZOdKO9O6GiZjyF_g-K990d7UTyoc8nGY1hgomh9YIr05993prQL8qymEBqlZYyITbBe8i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65" y="3558106"/>
            <a:ext cx="4643804" cy="26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4"/>
          <p:cNvSpPr txBox="1"/>
          <p:nvPr/>
        </p:nvSpPr>
        <p:spPr>
          <a:xfrm>
            <a:off x="5318174" y="471918"/>
            <a:ext cx="216378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Portainer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353429" y="1743937"/>
            <a:ext cx="10093276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2"/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Portainer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是一個管理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很方便的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UI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工具，可以查看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docker image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, container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，也可查看每個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container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log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及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error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團隊合作平台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10144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400" dirty="0">
                <a:latin typeface="+mj-ea"/>
              </a:rPr>
              <a:t>Microsoft Teams &amp; Docker Hub</a:t>
            </a:r>
            <a:endParaRPr lang="en-US" altLang="zh-CN" sz="1400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43010" name="Picture 2" descr="https://lh3.googleusercontent.com/dMQHWB0f4SwQFsoy8N_lnP4sPSpKcET8XOmu_A3g-yO7RfM4ZgMU6QdasWkryvlfj9DMd5KQsttvsPHoE-gry31MxRMgee6oa4CTDR1JbbZ8eaThsRnIfciCChV7qe6kcvzBLrVk2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72" y="1595657"/>
            <a:ext cx="6972984" cy="46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267028" y="612182"/>
            <a:ext cx="434247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設定</a:t>
            </a:r>
            <a:r>
              <a:rPr lang="en-US" altLang="zh-TW" sz="3600" dirty="0" smtClean="0">
                <a:solidFill>
                  <a:schemeClr val="accent2"/>
                </a:solidFill>
              </a:rPr>
              <a:t>Portainer</a:t>
            </a:r>
            <a:r>
              <a:rPr lang="zh-TW" altLang="en-US" sz="3600" dirty="0">
                <a:solidFill>
                  <a:schemeClr val="accent2"/>
                </a:solidFill>
              </a:rPr>
              <a:t>連</a:t>
            </a:r>
            <a:r>
              <a:rPr lang="zh-TW" altLang="en-US" sz="3600" dirty="0" smtClean="0">
                <a:solidFill>
                  <a:schemeClr val="accent2"/>
                </a:solidFill>
              </a:rPr>
              <a:t>接埠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41986" name="Picture 2" descr="https://lh3.googleusercontent.com/33jSMYAIV9fp7LP4AetiTKmgzhlAgtE7_lG9Eppsn6c5vGeBYNvkhRVQQD9j_G661-9ys2GyXoabGXADA_Y8Vm02CqGb3tal3tc6tmNnNvvZftvX3IHSM87xHEgHAWE8kuMB1hR5-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78" y="522242"/>
            <a:ext cx="7318814" cy="59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3250" name="Picture 2" descr="https://lh5.googleusercontent.com/t1oeQkO5VZS_iRF07QpMFpVuNCIVABrfXMycMz385Sv_Q-ykyYXi_-3b6L8ywTmmSLXIkcxYc5CX2uSBcdCoFQNMhzUyPTgDx9yH6daVIbLlieM1M8SoDUzG_mDNKrW_N71gJy7li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258645"/>
            <a:ext cx="9194800" cy="497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841203" y="457568"/>
            <a:ext cx="266834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Portainer UI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2226" name="Picture 2" descr="https://lh3.googleusercontent.com/SFrQ0ehfd-C9WE_4qr5mv8Ez-VPV9wKj0_-aIVn8zUGn_GGD78jdrP9jxfODQKPBU-TG0mRs0vHqjYpJFCVcHkxRpL4LA6qfi7afj2rUod7dSdvLyTKhO9xzq_Fjw7kelijbICI1e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20" y="1331504"/>
            <a:ext cx="9480550" cy="51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970347" y="478309"/>
            <a:ext cx="631949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可以</a:t>
            </a:r>
            <a:r>
              <a:rPr lang="zh-TW" altLang="en-US" sz="3600" dirty="0" smtClean="0">
                <a:solidFill>
                  <a:schemeClr val="accent2"/>
                </a:solidFill>
              </a:rPr>
              <a:t>查看</a:t>
            </a:r>
            <a:r>
              <a:rPr lang="en-US" altLang="zh-TW" sz="3600" dirty="0" smtClean="0">
                <a:solidFill>
                  <a:schemeClr val="accent2"/>
                </a:solidFill>
              </a:rPr>
              <a:t>Container</a:t>
            </a:r>
            <a:r>
              <a:rPr lang="zh-TW" altLang="en-US" sz="3600" dirty="0" smtClean="0">
                <a:solidFill>
                  <a:schemeClr val="accent2"/>
                </a:solidFill>
              </a:rPr>
              <a:t>或其他資訊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51202" name="Picture 2" descr="https://lh4.googleusercontent.com/JdLhKNiXgidec4K8AOu4EqSKpvo0qvCl5FYonGElH9GheoB2OmxZXaeahknp1j1OCC6mJKOusIuoMPQ1AuRjEOtLSIH1aUjfxhvBOAsPNlowopWokaO2POyJHSItfIM0NtX-HFIV6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96" y="1488672"/>
            <a:ext cx="7464536" cy="49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3897301" y="546392"/>
            <a:ext cx="508192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設定</a:t>
            </a:r>
            <a:r>
              <a:rPr lang="en-US" altLang="zh-TW" sz="3600" dirty="0" smtClean="0">
                <a:solidFill>
                  <a:schemeClr val="accent2"/>
                </a:solidFill>
              </a:rPr>
              <a:t>FHIR</a:t>
            </a:r>
            <a:r>
              <a:rPr lang="zh-TW" altLang="en-US" sz="3600" dirty="0" smtClean="0">
                <a:solidFill>
                  <a:schemeClr val="accent2"/>
                </a:solidFill>
              </a:rPr>
              <a:t> </a:t>
            </a:r>
            <a:r>
              <a:rPr lang="en-US" altLang="zh-TW" sz="3600" dirty="0" smtClean="0">
                <a:solidFill>
                  <a:schemeClr val="accent2"/>
                </a:solidFill>
              </a:rPr>
              <a:t>Server</a:t>
            </a:r>
            <a:r>
              <a:rPr lang="zh-TW" altLang="en-US" sz="3600" dirty="0">
                <a:solidFill>
                  <a:schemeClr val="accent2"/>
                </a:solidFill>
              </a:rPr>
              <a:t>連</a:t>
            </a:r>
            <a:r>
              <a:rPr lang="zh-TW" altLang="en-US" sz="3600" dirty="0" smtClean="0">
                <a:solidFill>
                  <a:schemeClr val="accent2"/>
                </a:solidFill>
              </a:rPr>
              <a:t>接埠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0178" name="Picture 2" descr="https://lh5.googleusercontent.com/cw-M9wZk-SgxRrR5wqlU9lbu248fnHqGT2NugOqreq_qpvhzZ3RxSiyvHTZAzwFVp8-gQiq2X3gSIH5jSBt6LcwLMQ3q_r-TrlCCdIyS0BsDb1fOFAW1nbCmHzo3WqmDZht9uZOxP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91" y="1192723"/>
            <a:ext cx="5877634" cy="54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626837" y="404501"/>
            <a:ext cx="33075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600" dirty="0" smtClean="0">
                <a:solidFill>
                  <a:schemeClr val="accent2"/>
                </a:solidFill>
              </a:rPr>
              <a:t>FHIR</a:t>
            </a:r>
            <a:r>
              <a:rPr lang="zh-TW" altLang="en-US" sz="3600" dirty="0" smtClean="0">
                <a:solidFill>
                  <a:schemeClr val="accent2"/>
                </a:solidFill>
              </a:rPr>
              <a:t> </a:t>
            </a:r>
            <a:r>
              <a:rPr lang="en-US" altLang="zh-TW" sz="3600" dirty="0" smtClean="0">
                <a:solidFill>
                  <a:schemeClr val="accent2"/>
                </a:solidFill>
              </a:rPr>
              <a:t>Server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控管</a:t>
            </a:r>
            <a:r>
              <a:rPr lang="en-US" altLang="zh-TW" sz="3600" dirty="0">
                <a:solidFill>
                  <a:schemeClr val="accent2"/>
                </a:solidFill>
              </a:rPr>
              <a:t>FHIR</a:t>
            </a:r>
            <a:r>
              <a:rPr lang="zh-TW" altLang="en-US" sz="3600" dirty="0">
                <a:solidFill>
                  <a:schemeClr val="accent2"/>
                </a:solidFill>
              </a:rPr>
              <a:t>授權系統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10144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400" dirty="0" smtClean="0">
                <a:latin typeface="+mj-ea"/>
              </a:rPr>
              <a:t>JWT &amp; whitelabel </a:t>
            </a:r>
            <a:r>
              <a:rPr lang="en-US" altLang="zh-TW" sz="1400" dirty="0">
                <a:latin typeface="+mj-ea"/>
              </a:rPr>
              <a:t>&amp; sql server</a:t>
            </a:r>
            <a:r>
              <a:rPr lang="zh-TW" altLang="en-US" sz="1400" dirty="0">
                <a:latin typeface="+mj-ea"/>
              </a:rPr>
              <a:t> </a:t>
            </a:r>
            <a:r>
              <a:rPr lang="en-US" altLang="zh-TW" sz="1400" dirty="0">
                <a:latin typeface="+mj-ea"/>
              </a:rPr>
              <a:t>&amp; </a:t>
            </a:r>
            <a:r>
              <a:rPr lang="en-US" altLang="zh-TW" sz="1400" dirty="0" smtClean="0">
                <a:latin typeface="+mj-ea"/>
              </a:rPr>
              <a:t>UI</a:t>
            </a:r>
            <a:endParaRPr lang="en-US" altLang="zh-CN" sz="1400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</a:t>
            </a:r>
            <a:r>
              <a:rPr lang="en-US" altLang="zh-TW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5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714375" y="2109939"/>
            <a:ext cx="1068705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dirty="0"/>
              <a:t>使用者要連接到</a:t>
            </a:r>
            <a:r>
              <a:rPr lang="en-US" altLang="zh-TW" sz="2400" dirty="0"/>
              <a:t>FHIR</a:t>
            </a:r>
            <a:r>
              <a:rPr lang="zh-TW" altLang="en-US" sz="2400" dirty="0"/>
              <a:t>有兩種方法，第一種是白名單模式，第二種是</a:t>
            </a:r>
            <a:r>
              <a:rPr lang="en-US" altLang="zh-TW" sz="2400" dirty="0"/>
              <a:t>JWT</a:t>
            </a:r>
            <a:r>
              <a:rPr lang="zh-TW" altLang="en-US" sz="2400" dirty="0"/>
              <a:t>模式，只要取得其中一種就能對</a:t>
            </a:r>
            <a:r>
              <a:rPr lang="en-US" altLang="zh-TW" sz="2400" dirty="0"/>
              <a:t>FHIR</a:t>
            </a:r>
            <a:r>
              <a:rPr lang="zh-TW" altLang="en-US" sz="2400" dirty="0"/>
              <a:t>做修改。</a:t>
            </a:r>
          </a:p>
          <a:p>
            <a:r>
              <a:rPr lang="zh-TW" altLang="en-US" sz="2400" dirty="0"/>
              <a:t>問題：任何人取得</a:t>
            </a:r>
            <a:r>
              <a:rPr lang="en-US" altLang="zh-TW" sz="2400" dirty="0"/>
              <a:t>FHIR API</a:t>
            </a:r>
            <a:r>
              <a:rPr lang="zh-TW" altLang="en-US" sz="2400" dirty="0"/>
              <a:t>權限，都可以更改或查閱所有資料</a:t>
            </a:r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12290" name="Picture 2" descr="https://lh3.googleusercontent.com/hIKEsboRuCQTddUL9VYsmQhjx-gyyTcfUmtMYIFKTNOinHHnI1rBkZyn1PVu0r7ewSyJyr_XbnUap3tA6Pd1-L4BnGjzlH3X4xelCRxR25fubl4O0uWRkQ_hMDnuiocSt1M2saM5N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39" y="4048931"/>
            <a:ext cx="496252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11266" name="Picture 2" descr="https://lh3.googleusercontent.com/BHrf2q8bJda2g-L5NFnrai9LSHBgjVLLbmZQTEQcGwYU8D4X9PjWc8Rns7OLfiICxwoogXt9BWraet2crR-eCEI8DBxhw2f7H-fhKZPpuorfmTtZjgEDavmEppixBbh0QBt2xVHrg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29" y="3082522"/>
            <a:ext cx="60007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955924" y="1870618"/>
            <a:ext cx="65538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所以必須在兩者之間建立授權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審查。</a:t>
            </a:r>
            <a:endParaRPr lang="en-US" altLang="zh-C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60418" name="Picture 2" descr="https://lh4.googleusercontent.com/Pjw3ubmzsF1f5yHcM3cTbzLgaPGz5E1r7a3rWRovxOWSYmwymfTzZo2Vr24at5h5zkjt53EyzQ3GgSPgIJUPoGx_1eAYjoOWtVtXwG9K3zD0S2yI6zx5fSpocUnwn5bBT1QvlMh1v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40" y="1863578"/>
            <a:ext cx="6477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994340" y="837223"/>
            <a:ext cx="655383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將每個角色定義其權限。</a:t>
            </a:r>
            <a:endParaRPr lang="en-US" altLang="zh-C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016C0-6958-44F9-9FB2-884FCB6F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40" y="295422"/>
            <a:ext cx="3930895" cy="618977"/>
          </a:xfrm>
        </p:spPr>
        <p:txBody>
          <a:bodyPr/>
          <a:lstStyle/>
          <a:p>
            <a:r>
              <a:rPr lang="en-US" altLang="zh-TW" sz="4000" dirty="0"/>
              <a:t>Microsoft Teams</a:t>
            </a:r>
            <a:endParaRPr lang="zh-CN" altLang="en-US" sz="40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26393-45ED-42F8-B2FE-64E51904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grpSp>
        <p:nvGrpSpPr>
          <p:cNvPr id="5" name="9a0230cf-6737-4b47-8b35-798bd542b2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79D3E79-4455-4074-A179-E0D9189B03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1625" y="1120937"/>
            <a:ext cx="10868863" cy="5124129"/>
            <a:chOff x="651625" y="1120937"/>
            <a:chExt cx="10868863" cy="512412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352CE5-0097-40A2-89F4-FA5DDEF4B36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25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ṡḻiḓé">
              <a:extLst>
                <a:ext uri="{FF2B5EF4-FFF2-40B4-BE49-F238E27FC236}">
                  <a16:creationId xmlns:a16="http://schemas.microsoft.com/office/drawing/2014/main" id="{B0A16309-7C9A-4CCA-BCA9-4BD14EF1FB60}"/>
                </a:ext>
              </a:extLst>
            </p:cNvPr>
            <p:cNvSpPr/>
            <p:nvPr/>
          </p:nvSpPr>
          <p:spPr bwMode="auto">
            <a:xfrm>
              <a:off x="11046000" y="1120937"/>
              <a:ext cx="474488" cy="512412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" name="iš1ïde">
              <a:extLst>
                <a:ext uri="{FF2B5EF4-FFF2-40B4-BE49-F238E27FC236}">
                  <a16:creationId xmlns:a16="http://schemas.microsoft.com/office/drawing/2014/main" id="{C606BB05-063C-481F-8BF7-9B072C00B72D}"/>
                </a:ext>
              </a:extLst>
            </p:cNvPr>
            <p:cNvGrpSpPr/>
            <p:nvPr/>
          </p:nvGrpSpPr>
          <p:grpSpPr>
            <a:xfrm>
              <a:off x="651625" y="1576881"/>
              <a:ext cx="675000" cy="675005"/>
              <a:chOff x="7209746" y="4153276"/>
              <a:chExt cx="675000" cy="675005"/>
            </a:xfrm>
          </p:grpSpPr>
          <p:sp>
            <p:nvSpPr>
              <p:cNvPr id="26" name="iṧļiďè">
                <a:extLst>
                  <a:ext uri="{FF2B5EF4-FFF2-40B4-BE49-F238E27FC236}">
                    <a16:creationId xmlns:a16="http://schemas.microsoft.com/office/drawing/2014/main" id="{DD017E00-9C0F-41C9-8742-24DCE20ABD8F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ïslïďe">
                <a:extLst>
                  <a:ext uri="{FF2B5EF4-FFF2-40B4-BE49-F238E27FC236}">
                    <a16:creationId xmlns:a16="http://schemas.microsoft.com/office/drawing/2014/main" id="{46A07CD5-F152-4A93-AFF5-6F0C173CDBD8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íšḻïḍê">
              <a:extLst>
                <a:ext uri="{FF2B5EF4-FFF2-40B4-BE49-F238E27FC236}">
                  <a16:creationId xmlns:a16="http://schemas.microsoft.com/office/drawing/2014/main" id="{E26D814D-9283-4E42-8F8F-BDAD259180BC}"/>
                </a:ext>
              </a:extLst>
            </p:cNvPr>
            <p:cNvGrpSpPr/>
            <p:nvPr/>
          </p:nvGrpSpPr>
          <p:grpSpPr>
            <a:xfrm>
              <a:off x="1347185" y="1404000"/>
              <a:ext cx="3668813" cy="679119"/>
              <a:chOff x="7219382" y="2709000"/>
              <a:chExt cx="3082200" cy="679119"/>
            </a:xfrm>
          </p:grpSpPr>
          <p:sp>
            <p:nvSpPr>
              <p:cNvPr id="24" name="í$ľidé">
                <a:extLst>
                  <a:ext uri="{FF2B5EF4-FFF2-40B4-BE49-F238E27FC236}">
                    <a16:creationId xmlns:a16="http://schemas.microsoft.com/office/drawing/2014/main" id="{42418C41-38DB-4C1B-8E74-2AFE966C10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259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sz="1200" dirty="0" smtClean="0"/>
                  <a:t>支援</a:t>
                </a:r>
                <a:r>
                  <a:rPr lang="zh-TW" altLang="en-US" sz="1200" dirty="0"/>
                  <a:t>常設聊天及往來</a:t>
                </a:r>
                <a:r>
                  <a:rPr lang="zh-TW" altLang="en-US" sz="1200" dirty="0" smtClean="0"/>
                  <a:t>聊天。</a:t>
                </a:r>
                <a:endParaRPr lang="zh-TW" altLang="en-US" sz="1200" dirty="0"/>
              </a:p>
            </p:txBody>
          </p:sp>
          <p:sp>
            <p:nvSpPr>
              <p:cNvPr id="25" name="î$ḷiḓè">
                <a:extLst>
                  <a:ext uri="{FF2B5EF4-FFF2-40B4-BE49-F238E27FC236}">
                    <a16:creationId xmlns:a16="http://schemas.microsoft.com/office/drawing/2014/main" id="{4F637F26-A706-42D5-9E7F-CEF0C0D85F6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sz="2400" dirty="0"/>
                  <a:t>專為現代小組設計的聊天功能</a:t>
                </a:r>
                <a:endParaRPr lang="en-US" altLang="zh-TW" sz="2400" dirty="0"/>
              </a:p>
            </p:txBody>
          </p:sp>
        </p:grpSp>
        <p:grpSp>
          <p:nvGrpSpPr>
            <p:cNvPr id="11" name="ï$ľiďe">
              <a:extLst>
                <a:ext uri="{FF2B5EF4-FFF2-40B4-BE49-F238E27FC236}">
                  <a16:creationId xmlns:a16="http://schemas.microsoft.com/office/drawing/2014/main" id="{F9B6664C-7FD6-49B1-8AAD-3EBCE6B7D46A}"/>
                </a:ext>
              </a:extLst>
            </p:cNvPr>
            <p:cNvGrpSpPr/>
            <p:nvPr/>
          </p:nvGrpSpPr>
          <p:grpSpPr>
            <a:xfrm>
              <a:off x="651625" y="3298131"/>
              <a:ext cx="675000" cy="675005"/>
              <a:chOff x="7209746" y="4153276"/>
              <a:chExt cx="675000" cy="675005"/>
            </a:xfrm>
          </p:grpSpPr>
          <p:sp>
            <p:nvSpPr>
              <p:cNvPr id="22" name="ïṩ1ïḋé">
                <a:extLst>
                  <a:ext uri="{FF2B5EF4-FFF2-40B4-BE49-F238E27FC236}">
                    <a16:creationId xmlns:a16="http://schemas.microsoft.com/office/drawing/2014/main" id="{4613BCAC-D490-4D3F-AC69-80D61BDE3D90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iśľiḓe">
                <a:extLst>
                  <a:ext uri="{FF2B5EF4-FFF2-40B4-BE49-F238E27FC236}">
                    <a16:creationId xmlns:a16="http://schemas.microsoft.com/office/drawing/2014/main" id="{A5C3334C-936F-43EB-A45C-D06BE055FB2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íSľîḋe">
              <a:extLst>
                <a:ext uri="{FF2B5EF4-FFF2-40B4-BE49-F238E27FC236}">
                  <a16:creationId xmlns:a16="http://schemas.microsoft.com/office/drawing/2014/main" id="{E27CBEB2-899F-4064-8CC7-AD456D945255}"/>
                </a:ext>
              </a:extLst>
            </p:cNvPr>
            <p:cNvGrpSpPr/>
            <p:nvPr/>
          </p:nvGrpSpPr>
          <p:grpSpPr>
            <a:xfrm>
              <a:off x="1347185" y="3125250"/>
              <a:ext cx="3668813" cy="1214999"/>
              <a:chOff x="7219382" y="2709000"/>
              <a:chExt cx="3082200" cy="1214999"/>
            </a:xfrm>
          </p:grpSpPr>
          <p:sp>
            <p:nvSpPr>
              <p:cNvPr id="20" name="íŝľiďe">
                <a:extLst>
                  <a:ext uri="{FF2B5EF4-FFF2-40B4-BE49-F238E27FC236}">
                    <a16:creationId xmlns:a16="http://schemas.microsoft.com/office/drawing/2014/main" id="{95C65EE5-3E98-4455-AEA8-A7B5BB4DD968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TW" altLang="en-US" sz="1200" dirty="0"/>
                  <a:t>內建 </a:t>
                </a:r>
                <a:r>
                  <a:rPr lang="en-US" altLang="zh-TW" sz="1200" dirty="0"/>
                  <a:t>Word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Excel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PowerPoint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SharePoint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OneNote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Planner</a:t>
                </a:r>
                <a:r>
                  <a:rPr lang="zh-TW" altLang="en-US" sz="1200" dirty="0"/>
                  <a:t>、</a:t>
                </a:r>
                <a:r>
                  <a:rPr lang="en-US" altLang="zh-TW" sz="1200" dirty="0"/>
                  <a:t>Power BI </a:t>
                </a:r>
                <a:r>
                  <a:rPr lang="zh-TW" altLang="en-US" sz="1200" dirty="0"/>
                  <a:t>和 </a:t>
                </a:r>
                <a:r>
                  <a:rPr lang="en-US" altLang="zh-TW" sz="1200" dirty="0" smtClean="0"/>
                  <a:t>Delve</a:t>
                </a:r>
                <a:endParaRPr lang="zh-TW" altLang="en-US" sz="1200" dirty="0"/>
              </a:p>
            </p:txBody>
          </p:sp>
          <p:sp>
            <p:nvSpPr>
              <p:cNvPr id="21" name="îslïḍe">
                <a:extLst>
                  <a:ext uri="{FF2B5EF4-FFF2-40B4-BE49-F238E27FC236}">
                    <a16:creationId xmlns:a16="http://schemas.microsoft.com/office/drawing/2014/main" id="{F2CEB187-E96D-482D-9B4E-0020E2A7AE14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TW" altLang="en-US" sz="2400" dirty="0"/>
                  <a:t>團隊合作的中心</a:t>
                </a:r>
                <a:endParaRPr lang="en-US" altLang="zh-CN" sz="2400" b="1" dirty="0"/>
              </a:p>
            </p:txBody>
          </p:sp>
        </p:grpSp>
        <p:grpSp>
          <p:nvGrpSpPr>
            <p:cNvPr id="13" name="ïṩļïḋê">
              <a:extLst>
                <a:ext uri="{FF2B5EF4-FFF2-40B4-BE49-F238E27FC236}">
                  <a16:creationId xmlns:a16="http://schemas.microsoft.com/office/drawing/2014/main" id="{CB6EE8F0-6E87-4496-9ADA-78DD67ADE815}"/>
                </a:ext>
              </a:extLst>
            </p:cNvPr>
            <p:cNvGrpSpPr/>
            <p:nvPr/>
          </p:nvGrpSpPr>
          <p:grpSpPr>
            <a:xfrm>
              <a:off x="651625" y="5019381"/>
              <a:ext cx="675000" cy="675005"/>
              <a:chOff x="7209746" y="4153276"/>
              <a:chExt cx="675000" cy="675005"/>
            </a:xfrm>
          </p:grpSpPr>
          <p:sp>
            <p:nvSpPr>
              <p:cNvPr id="18" name="ïślíḍé">
                <a:extLst>
                  <a:ext uri="{FF2B5EF4-FFF2-40B4-BE49-F238E27FC236}">
                    <a16:creationId xmlns:a16="http://schemas.microsoft.com/office/drawing/2014/main" id="{A27CA053-82A6-4753-A840-3286FCC89201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ïş1iḍè">
                <a:extLst>
                  <a:ext uri="{FF2B5EF4-FFF2-40B4-BE49-F238E27FC236}">
                    <a16:creationId xmlns:a16="http://schemas.microsoft.com/office/drawing/2014/main" id="{73A4D245-D40E-49BC-8D86-93C33890ECB5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4" name="íSľíďè">
              <a:extLst>
                <a:ext uri="{FF2B5EF4-FFF2-40B4-BE49-F238E27FC236}">
                  <a16:creationId xmlns:a16="http://schemas.microsoft.com/office/drawing/2014/main" id="{DEE98027-1773-437F-8627-46090F2BBE67}"/>
                </a:ext>
              </a:extLst>
            </p:cNvPr>
            <p:cNvGrpSpPr/>
            <p:nvPr/>
          </p:nvGrpSpPr>
          <p:grpSpPr>
            <a:xfrm>
              <a:off x="1347185" y="4846500"/>
              <a:ext cx="3668813" cy="817117"/>
              <a:chOff x="7219382" y="2709000"/>
              <a:chExt cx="3082200" cy="817117"/>
            </a:xfrm>
          </p:grpSpPr>
          <p:sp>
            <p:nvSpPr>
              <p:cNvPr id="16" name="íšḻîḑé">
                <a:extLst>
                  <a:ext uri="{FF2B5EF4-FFF2-40B4-BE49-F238E27FC236}">
                    <a16:creationId xmlns:a16="http://schemas.microsoft.com/office/drawing/2014/main" id="{245859C8-93F4-4670-838D-972048EC882A}"/>
                  </a:ext>
                </a:extLst>
              </p:cNvPr>
              <p:cNvSpPr/>
              <p:nvPr/>
            </p:nvSpPr>
            <p:spPr bwMode="auto">
              <a:xfrm>
                <a:off x="7219382" y="3128235"/>
                <a:ext cx="3082200" cy="397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tabLst>
                    <a:tab pos="228594" algn="l"/>
                  </a:tabLst>
                  <a:defRPr/>
                </a:pPr>
                <a:r>
                  <a:rPr lang="zh-TW" altLang="en-US" sz="1200" dirty="0"/>
                  <a:t>使用者可以彈性自訂其工作區</a:t>
                </a:r>
                <a:endParaRPr lang="en-US" altLang="zh-CN" sz="1200" dirty="0"/>
              </a:p>
            </p:txBody>
          </p:sp>
          <p:sp>
            <p:nvSpPr>
              <p:cNvPr id="17" name="î$ľíḓè">
                <a:extLst>
                  <a:ext uri="{FF2B5EF4-FFF2-40B4-BE49-F238E27FC236}">
                    <a16:creationId xmlns:a16="http://schemas.microsoft.com/office/drawing/2014/main" id="{A7FD0AC9-F7CA-450B-8BFC-60DAFB43FCD7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TW" altLang="en-US" sz="2400" dirty="0"/>
                  <a:t>每個小組可視需求自行調整</a:t>
                </a:r>
                <a:endParaRPr lang="en-US" altLang="zh-CN" sz="2400" b="1" dirty="0"/>
              </a:p>
            </p:txBody>
          </p:sp>
        </p:grpSp>
        <p:sp>
          <p:nvSpPr>
            <p:cNvPr id="15" name="iṩlîḑé">
              <a:extLst>
                <a:ext uri="{FF2B5EF4-FFF2-40B4-BE49-F238E27FC236}">
                  <a16:creationId xmlns:a16="http://schemas.microsoft.com/office/drawing/2014/main" id="{E7C9262C-A8A7-45D6-83A6-00202CB0D1C0}"/>
                </a:ext>
              </a:extLst>
            </p:cNvPr>
            <p:cNvSpPr/>
            <p:nvPr/>
          </p:nvSpPr>
          <p:spPr bwMode="auto">
            <a:xfrm>
              <a:off x="11202874" y="1120937"/>
              <a:ext cx="317613" cy="512412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75" y="1120937"/>
            <a:ext cx="5119526" cy="5119526"/>
          </a:xfrm>
          <a:prstGeom prst="rect">
            <a:avLst/>
          </a:prstGeom>
        </p:spPr>
      </p:pic>
      <p:pic>
        <p:nvPicPr>
          <p:cNvPr id="28" name="Picture 2" descr="https://lh6.googleusercontent.com/9e846LPATOjEB9g7qR1DpidncUZpn1gVDn2F5Jl1xV0mNq05dRuVNB7GMdNa6ngZXVpmomqxytN8LPaGrzcqMtW-elH09v6adSivLkQ2tqXRQxJdHXRhGU9OQAQBhFwu8UwGWglkrw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19" y="2083119"/>
            <a:ext cx="1180112" cy="1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1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59394" name="Picture 2" descr="https://lh4.googleusercontent.com/tB2qcULQGh9jFhY0JloAOeFKcyvGW8psOtklWXaqoTL6scw_SNsohqMWaahi490Iagi0VRESwDtsaiZKsxVn8BorIec2DkEM4pux5AR6isYH-VSB5Slbbtzb0cRhbdzT_8IN35UBu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66" y="2048510"/>
            <a:ext cx="78676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60462" y="548255"/>
            <a:ext cx="227725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系統流程</a:t>
            </a:r>
            <a:endParaRPr lang="en-US" altLang="zh-CN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文本框 4"/>
          <p:cNvSpPr txBox="1"/>
          <p:nvPr/>
        </p:nvSpPr>
        <p:spPr>
          <a:xfrm>
            <a:off x="3637793" y="656170"/>
            <a:ext cx="510139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/>
              <a:t>JSON Web </a:t>
            </a:r>
            <a:r>
              <a:rPr lang="en-US" altLang="zh-TW" sz="3600" dirty="0" smtClean="0"/>
              <a:t>Token</a:t>
            </a:r>
            <a:r>
              <a:rPr lang="en-US" altLang="zh-TW" sz="3600" dirty="0" smtClean="0">
                <a:solidFill>
                  <a:schemeClr val="accent2"/>
                </a:solidFill>
              </a:rPr>
              <a:t>(JWT)</a:t>
            </a:r>
            <a:r>
              <a:rPr lang="en-US" altLang="zh-TW" sz="3600" dirty="0">
                <a:solidFill>
                  <a:schemeClr val="accent2"/>
                </a:solidFill>
              </a:rPr>
              <a:t/>
            </a:r>
            <a:br>
              <a:rPr lang="en-US" altLang="zh-TW" sz="3600" dirty="0">
                <a:solidFill>
                  <a:schemeClr val="accent2"/>
                </a:solidFill>
              </a:rPr>
            </a:b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4735" y="1856498"/>
            <a:ext cx="922750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dirty="0" smtClean="0"/>
              <a:t>JWT</a:t>
            </a:r>
            <a:r>
              <a:rPr lang="zh-TW" altLang="en-US" sz="2800" dirty="0" smtClean="0"/>
              <a:t> 用來在身份</a:t>
            </a:r>
            <a:r>
              <a:rPr lang="zh-TW" altLang="en-US" sz="2800" dirty="0"/>
              <a:t>提供</a:t>
            </a:r>
            <a:r>
              <a:rPr lang="zh-TW" altLang="en-US" sz="2800" dirty="0" smtClean="0"/>
              <a:t>者和服務</a:t>
            </a:r>
            <a:r>
              <a:rPr lang="zh-TW" altLang="en-US" sz="2800" dirty="0"/>
              <a:t>提供</a:t>
            </a:r>
            <a:r>
              <a:rPr lang="zh-TW" altLang="en-US" sz="2800" dirty="0" smtClean="0"/>
              <a:t>者間傳遞被認證的</a:t>
            </a:r>
            <a:r>
              <a:rPr lang="zh-TW" altLang="en-US" sz="2800" dirty="0"/>
              <a:t>用戶身份</a:t>
            </a:r>
            <a:r>
              <a:rPr lang="zh-TW" altLang="en-US" sz="2800" dirty="0" smtClean="0"/>
              <a:t>訊息，以</a:t>
            </a:r>
            <a:r>
              <a:rPr lang="zh-TW" altLang="en-US" sz="2800" dirty="0"/>
              <a:t>便於從資源伺服器獲取</a:t>
            </a:r>
            <a:r>
              <a:rPr lang="zh-TW" altLang="en-US" sz="2800" dirty="0" smtClean="0"/>
              <a:t>資源。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574735" y="3682953"/>
            <a:ext cx="9227505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 smtClean="0"/>
              <a:t>優點</a:t>
            </a:r>
            <a:r>
              <a:rPr lang="en-US" altLang="zh-TW" sz="2800" dirty="0" smtClean="0"/>
              <a:t>:</a:t>
            </a:r>
          </a:p>
          <a:p>
            <a:r>
              <a:rPr lang="en-US" altLang="zh-TW" sz="2800" dirty="0" smtClean="0"/>
              <a:t>1.</a:t>
            </a:r>
            <a:r>
              <a:rPr lang="zh-TW" altLang="en-US" sz="2800" dirty="0"/>
              <a:t>跨語言，因為 </a:t>
            </a:r>
            <a:r>
              <a:rPr lang="en-US" altLang="zh-TW" sz="2800" dirty="0" smtClean="0"/>
              <a:t>JSON </a:t>
            </a:r>
            <a:r>
              <a:rPr lang="zh-TW" altLang="en-US" sz="2800" dirty="0"/>
              <a:t>格式大部分語言都可</a:t>
            </a:r>
            <a:r>
              <a:rPr lang="zh-TW" altLang="en-US" sz="2800" dirty="0" smtClean="0"/>
              <a:t>使用。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/>
              <a:t>構成內容</a:t>
            </a:r>
            <a:r>
              <a:rPr lang="zh-TW" altLang="en-US" sz="2800" dirty="0" smtClean="0"/>
              <a:t>簡單</a:t>
            </a:r>
            <a:endParaRPr lang="en-US" altLang="zh-TW" sz="2800" dirty="0" smtClean="0"/>
          </a:p>
          <a:p>
            <a:endParaRPr lang="zh-TW" altLang="en-US" sz="2800" dirty="0"/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endParaRPr lang="en-US" altLang="zh-C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57346" name="Picture 2" descr="https://lh5.googleusercontent.com/7EQxErDAc95CmDQ3yam6dhg33PwaPR4cxhZmpENw46OC_9Fzg75Qtxs6k-ZpYkOEmJ6BTuXpYerSBLWvPbg7d0SXVxf1Kxl0kalfZOjM7F6w0IlDrm2OoHXBVttt41w1NlyTIqOxSm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63" y="1547738"/>
            <a:ext cx="63246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715246" y="546391"/>
            <a:ext cx="344603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設定</a:t>
            </a:r>
            <a:r>
              <a:rPr lang="en-US" altLang="zh-TW" sz="3600" dirty="0" smtClean="0">
                <a:solidFill>
                  <a:schemeClr val="accent2"/>
                </a:solidFill>
              </a:rPr>
              <a:t>JWT</a:t>
            </a:r>
            <a:r>
              <a:rPr lang="zh-TW" altLang="en-US" sz="3600" dirty="0" smtClean="0">
                <a:solidFill>
                  <a:schemeClr val="accent2"/>
                </a:solidFill>
              </a:rPr>
              <a:t>連接埠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56322" name="Picture 2" descr="https://lh3.googleusercontent.com/vjzcgagLxr9tUIZDrGeAedcN6B9l_z0PY1yA1vZQztXM75xVLQyHoz9SZpqWy0HSXaRbV4lFyoWNuim44nkRyICM4acns81HkEMhFqLZtSfVPDMrXE8fSP2H1xYhGG0gEXKHAlqzt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10" y="313275"/>
            <a:ext cx="4524456" cy="63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3050" y="1368399"/>
            <a:ext cx="5401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編輯</a:t>
            </a:r>
            <a:r>
              <a:rPr lang="en-US" altLang="zh-TW" sz="3600" dirty="0">
                <a:solidFill>
                  <a:schemeClr val="accent2"/>
                </a:solidFill>
              </a:rPr>
              <a:t>docker-</a:t>
            </a:r>
            <a:r>
              <a:rPr lang="en-US" altLang="zh-TW" sz="3600" dirty="0" err="1">
                <a:solidFill>
                  <a:schemeClr val="accent2"/>
                </a:solidFill>
              </a:rPr>
              <a:t>compose.yml</a:t>
            </a:r>
            <a:endParaRPr lang="en-US" altLang="zh-TW" sz="3600" dirty="0">
              <a:solidFill>
                <a:schemeClr val="accent2"/>
              </a:solidFill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66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64514" name="Picture 2" descr="https://lh3.googleusercontent.com/Mb0yOBbPd9NRRe5Nk7sNbWHFlt6T2RLIK4AisNa1pfijjReY-dMOzoEHVV-_RaB8OOZM0SE7yNxvy_UPCW_RwAdclwiGC1QMJKlRTnpk49dDLNeiF8Lz0sR1w-bG2E01yJDJGOT6fZ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05" y="1385379"/>
            <a:ext cx="8449116" cy="52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394256" y="560616"/>
            <a:ext cx="208801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JWT</a:t>
            </a:r>
            <a:r>
              <a:rPr lang="zh-TW" altLang="en-US" sz="3600" dirty="0" smtClean="0">
                <a:solidFill>
                  <a:schemeClr val="accent2"/>
                </a:solidFill>
              </a:rPr>
              <a:t>服務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63490" name="Picture 2" descr="https://lh4.googleusercontent.com/ebomXlc7Dk022GSEIkIzsFa-_LKPddS1u6q1ck8Y4NWSatkeiHxgv9j52Qm5LyeA3Nlj32VFA2--Qjl21n26U2AH3e3Yww_OSkFMnLwbMMYRkwSL89PVMmdsOYilTaL4lt5Y72L_EH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60" y="34026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90037" y="478819"/>
            <a:ext cx="216378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Postman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5293" y="1609475"/>
            <a:ext cx="10093276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2"/>
            <a:r>
              <a:rPr lang="en-US" altLang="zh-TW" sz="2400" dirty="0"/>
              <a:t>Postman</a:t>
            </a:r>
            <a:r>
              <a:rPr lang="zh-TW" altLang="en-US" sz="2400" dirty="0"/>
              <a:t>是一個可以模擬 </a:t>
            </a:r>
            <a:r>
              <a:rPr lang="en-US" altLang="zh-TW" sz="2400" dirty="0"/>
              <a:t>HTTP Request </a:t>
            </a:r>
            <a:r>
              <a:rPr lang="zh-TW" altLang="en-US" sz="2400" dirty="0"/>
              <a:t>的工具，其中包含常見的 </a:t>
            </a:r>
            <a:r>
              <a:rPr lang="en-US" altLang="zh-TW" sz="2400" dirty="0"/>
              <a:t>HTTP </a:t>
            </a:r>
            <a:r>
              <a:rPr lang="zh-TW" altLang="en-US" sz="2400" dirty="0"/>
              <a:t>的請求方式，例如： </a:t>
            </a:r>
            <a:r>
              <a:rPr lang="en-US" altLang="zh-TW" sz="2400" dirty="0"/>
              <a:t>GET </a:t>
            </a:r>
            <a:r>
              <a:rPr lang="zh-TW" altLang="en-US" sz="2400" dirty="0"/>
              <a:t>、</a:t>
            </a:r>
            <a:r>
              <a:rPr lang="en-US" altLang="zh-TW" sz="2400" dirty="0"/>
              <a:t>POST</a:t>
            </a:r>
            <a:r>
              <a:rPr lang="zh-TW" altLang="en-US" sz="2400" dirty="0"/>
              <a:t>、</a:t>
            </a:r>
            <a:r>
              <a:rPr lang="en-US" altLang="zh-TW" sz="2400" dirty="0"/>
              <a:t>PUT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DELETE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lvl="2"/>
            <a:endParaRPr lang="en-US" altLang="zh-TW" sz="2400" dirty="0" smtClean="0"/>
          </a:p>
          <a:p>
            <a:pPr marL="0" lvl="2"/>
            <a:r>
              <a:rPr lang="zh-TW" altLang="en-US" sz="2400" dirty="0" smtClean="0"/>
              <a:t>主要</a:t>
            </a:r>
            <a:r>
              <a:rPr lang="zh-TW" altLang="en-US" sz="2400" dirty="0"/>
              <a:t>功能就是能夠快速的測試你的 </a:t>
            </a:r>
            <a:r>
              <a:rPr lang="en-US" altLang="zh-TW" sz="2400" dirty="0"/>
              <a:t>API </a:t>
            </a:r>
            <a:r>
              <a:rPr lang="zh-TW" altLang="en-US" sz="2400" dirty="0"/>
              <a:t>是否能夠正常的請求資料，並得到正確的請求結果。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602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62466" name="Picture 2" descr="https://lh6.googleusercontent.com/98i9ntO1be81rPS5Dtq0iZ47joCDwd8gU_qHmBR01s_Z51d8_4HnZlRUavPsImc29afE9R8oZfDHM7gIzd7I6SpAywujoY9Ppxi9FaCCCnAriMrGq2qVovYYOrNMBra3rCvn67Yuop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83" y="1125150"/>
            <a:ext cx="6517808" cy="563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90037" y="478819"/>
            <a:ext cx="209550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註冊帳號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69634" name="Picture 2" descr="https://lh4.googleusercontent.com/FcubSM2v59otda3piPmFqOEKx0VzzNHAuAdJb1W9AI-musF7Y1jKtJcnFy-KuFfZeq5Ze7epjh_-PeUjKCfDaG0HV9Hk-BZ6m6MPoSZhIQv8kt8whExjw-ChifkjA1WmwscZZIkOv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39" y="992581"/>
            <a:ext cx="6559598" cy="567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90037" y="324071"/>
            <a:ext cx="234901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申請</a:t>
            </a:r>
            <a:r>
              <a:rPr lang="en-US" altLang="zh-TW" sz="3600" dirty="0">
                <a:solidFill>
                  <a:schemeClr val="accent2"/>
                </a:solidFill>
              </a:rPr>
              <a:t>T</a:t>
            </a:r>
            <a:r>
              <a:rPr lang="en-US" altLang="zh-TW" sz="3600" dirty="0" smtClean="0">
                <a:solidFill>
                  <a:schemeClr val="accent2"/>
                </a:solidFill>
              </a:rPr>
              <a:t>oken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68610" name="Picture 2" descr="https://lh4.googleusercontent.com/BQvP5tQFThsz7v7OZH8yepivSspU9-jbiwuIjEdDE_gnjFrTpyz2cXWzQNyap4Bc0Xy7ZuknLhzWd04jw3vhn4dEo_bQgwyWByeisFsbl-WrnO3pWDnExMr3Znsr9ZeCPPLKqo8Xi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57" y="1143864"/>
            <a:ext cx="6398700" cy="55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2645777" y="315109"/>
            <a:ext cx="724486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使用</a:t>
            </a:r>
            <a:r>
              <a:rPr lang="en-US" altLang="zh-TW" sz="3600" dirty="0" smtClean="0">
                <a:solidFill>
                  <a:schemeClr val="accent2"/>
                </a:solidFill>
              </a:rPr>
              <a:t>Token</a:t>
            </a:r>
            <a:r>
              <a:rPr lang="zh-TW" altLang="en-US" sz="3600" dirty="0" smtClean="0">
                <a:solidFill>
                  <a:schemeClr val="accent2"/>
                </a:solidFill>
              </a:rPr>
              <a:t>進入</a:t>
            </a:r>
            <a:r>
              <a:rPr lang="en-US" altLang="zh-TW" sz="3600" dirty="0" smtClean="0">
                <a:solidFill>
                  <a:schemeClr val="accent2"/>
                </a:solidFill>
              </a:rPr>
              <a:t>FHIR</a:t>
            </a:r>
            <a:r>
              <a:rPr lang="zh-TW" altLang="en-US" sz="3600" dirty="0" smtClean="0">
                <a:solidFill>
                  <a:schemeClr val="accent2"/>
                </a:solidFill>
              </a:rPr>
              <a:t> </a:t>
            </a:r>
            <a:r>
              <a:rPr lang="en-US" altLang="zh-TW" sz="3600" dirty="0" smtClean="0">
                <a:solidFill>
                  <a:schemeClr val="accent2"/>
                </a:solidFill>
              </a:rPr>
              <a:t>API</a:t>
            </a:r>
            <a:r>
              <a:rPr lang="zh-TW" altLang="en-US" sz="3600" dirty="0" smtClean="0">
                <a:solidFill>
                  <a:schemeClr val="accent2"/>
                </a:solidFill>
              </a:rPr>
              <a:t> 取得資料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ata\Desktop\75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17" y="3965229"/>
            <a:ext cx="4553918" cy="164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65186" y="1852256"/>
            <a:ext cx="101490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NuGet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是一個自由開源軟體包管理系統。用於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Microsoft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開發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平台。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為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Visual Studio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擴展，能夠簡化在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Visual Studio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項目中添加、更新和刪除庫的操作。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457098" y="638273"/>
            <a:ext cx="156527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NuGet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pic>
        <p:nvPicPr>
          <p:cNvPr id="7" name="Picture 2" descr="https://lh3.googleusercontent.com/9rZEhvkL9iLtJQ03I9AKNOeoYJHRU4nmXmKlUI8MWrKJi2IR-BRenbLJn6j9WGbCXm9wuErUyVdOb_a9RcklqlJ2NCjnVo9WLDPgacn5fs1W3_QgR371qYs1kUXQznP6XtCFJXgMM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26" y="4061352"/>
            <a:ext cx="5139302" cy="7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9170" y="323559"/>
            <a:ext cx="4732070" cy="703384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選取你加入的組織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29" y="1166351"/>
            <a:ext cx="9206952" cy="5376112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02607" y="439003"/>
            <a:ext cx="74291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C# NuGet</a:t>
            </a:r>
            <a:r>
              <a:rPr lang="zh-TW" altLang="en-US" sz="4400" dirty="0" smtClean="0"/>
              <a:t>抓取</a:t>
            </a:r>
            <a:r>
              <a:rPr lang="en-US" altLang="zh-TW" sz="4400" dirty="0" smtClean="0"/>
              <a:t>FHIR</a:t>
            </a:r>
            <a:r>
              <a:rPr lang="zh-TW" altLang="en-US" sz="4400" dirty="0" smtClean="0"/>
              <a:t>相關套件</a:t>
            </a:r>
            <a:r>
              <a:rPr lang="en-US" altLang="zh-TW" sz="4400" dirty="0" smtClean="0"/>
              <a:t> </a:t>
            </a:r>
            <a:endParaRPr lang="en-US" altLang="zh-TW" sz="4400" dirty="0">
              <a:solidFill>
                <a:schemeClr val="accent2"/>
              </a:solidFill>
            </a:endParaRPr>
          </a:p>
        </p:txBody>
      </p:sp>
      <p:pic>
        <p:nvPicPr>
          <p:cNvPr id="66562" name="Picture 2" descr="https://lh6.googleusercontent.com/DLnZMi2oqKoWrs0sCrWnEtCAf1Hh3gd76sNm4YFVT5ERnm-h7oekuwzrgyOwyas4b_ZN13Jn-FeA6LaLbGKJ50riqnpMh0bR9FSFOQoUQ-NwaoksBukB8plkhw8pgZT1hiTU-N4bx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23" y="1280751"/>
            <a:ext cx="9480550" cy="515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2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65542" name="Picture 6" descr="https://lh4.googleusercontent.com/5UEmGHI7-iuc9WFaw5Dsfs2KUkh54cdTAiAfZIF9hUAEFkRuX9dPBUWdKZIpj7rcd34Owtg9kY2d2IKfFIkOlhl0EwjyoLPsxqPwByF_Ql2CT16a9xgqvsYugbqhoskufLxt5dBtL3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2" t="20000" r="32354" b="24020"/>
          <a:stretch/>
        </p:blipFill>
        <p:spPr bwMode="auto">
          <a:xfrm>
            <a:off x="6102090" y="1669992"/>
            <a:ext cx="5464175" cy="4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data\Desktop\894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40" y="4306603"/>
            <a:ext cx="21145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159473" y="825880"/>
            <a:ext cx="1037579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Microsoft SQL Server Management Studio(SSMS)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259853" y="391928"/>
            <a:ext cx="849597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Microsoft SQL Server Data Tools(SSDT)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pic>
        <p:nvPicPr>
          <p:cNvPr id="2051" name="Picture 3" descr="D:\data\Desktop\select-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35" y="1227369"/>
            <a:ext cx="6295214" cy="54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"/>
          <p:cNvSpPr txBox="1"/>
          <p:nvPr/>
        </p:nvSpPr>
        <p:spPr>
          <a:xfrm>
            <a:off x="487562" y="1354425"/>
            <a:ext cx="405344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優點</a:t>
            </a:r>
            <a:r>
              <a:rPr lang="en-US" altLang="zh-TW" sz="3600" dirty="0" smtClean="0">
                <a:solidFill>
                  <a:schemeClr val="accent2"/>
                </a:solidFill>
              </a:rPr>
              <a:t>:</a:t>
            </a:r>
            <a:r>
              <a:rPr lang="zh-TW" altLang="en-US" sz="3600" dirty="0" smtClean="0">
                <a:solidFill>
                  <a:schemeClr val="accent2"/>
                </a:solidFill>
              </a:rPr>
              <a:t>關聯式圖表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D:\data\Desktop\dv3w7c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60" y="2148539"/>
            <a:ext cx="45434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2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77826" name="Picture 2" descr="https://lh4.googleusercontent.com/ORhXv8Yy93RphZGL-JSdrDcjKt0FMfwYACrtxuKzpepNcICNxg7F30JCVsZKpyCgKhPuW39ocoR7qP7BTo7Ru-cW-UaN6bDP1mN-3gvH12Eg1fHz7mohE78OMYUAMsUpM2lIynLRS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8" y="759662"/>
            <a:ext cx="10841494" cy="609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4180603" y="179549"/>
            <a:ext cx="41778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</a:rPr>
              <a:t>建立</a:t>
            </a:r>
            <a:r>
              <a:rPr lang="zh-TW" altLang="en-US" sz="3600" dirty="0" smtClean="0">
                <a:solidFill>
                  <a:schemeClr val="accent2"/>
                </a:solidFill>
              </a:rPr>
              <a:t>資料庫</a:t>
            </a:r>
            <a:r>
              <a:rPr lang="en-US" altLang="zh-TW" sz="3600" dirty="0" smtClean="0">
                <a:solidFill>
                  <a:schemeClr val="accent2"/>
                </a:solidFill>
              </a:rPr>
              <a:t>(SSMS)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75" y="15498"/>
            <a:ext cx="7210425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6" name="Picture 2" descr="https://lh4.googleusercontent.com/rRYk5SA4xfN8iwyVmPjuIxnwQ5wXxegdrcVTz9KXL41pkdC2jbEF879iR68KEkyzjxy7f5Eze--R1cvWPP1PEeF-sa62I7xb2csXPdiugmqWdICCiE2ITUNSXS6NTgQDP6faieMk3-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3916"/>
            <a:ext cx="7527574" cy="35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4"/>
          <p:cNvSpPr txBox="1"/>
          <p:nvPr/>
        </p:nvSpPr>
        <p:spPr>
          <a:xfrm>
            <a:off x="2198511" y="1162915"/>
            <a:ext cx="156527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>
                <a:solidFill>
                  <a:schemeClr val="accent2"/>
                </a:solidFill>
              </a:rPr>
              <a:t>UI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>
                <a:solidFill>
                  <a:schemeClr val="accent2"/>
                </a:solidFill>
              </a:rPr>
              <a:t>Spring Boot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10144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400" dirty="0">
                <a:latin typeface="+mj-ea"/>
              </a:rPr>
              <a:t>broadcast &amp; peer to peer</a:t>
            </a:r>
            <a:endParaRPr lang="en-US" altLang="zh-CN" sz="1400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</a:t>
            </a:r>
            <a:r>
              <a:rPr lang="en-US" altLang="zh-TW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4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5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057972" y="1052876"/>
            <a:ext cx="1088315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   </a:t>
            </a:r>
            <a:r>
              <a:rPr lang="en-US" altLang="zh-TW" sz="2800" dirty="0" smtClean="0">
                <a:latin typeface="標楷體" pitchFamily="65" charset="-120"/>
                <a:ea typeface="標楷體" pitchFamily="65" charset="-120"/>
              </a:rPr>
              <a:t>Spring 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Boot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是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Spring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的進階框架，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Spring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是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Java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平台的一個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Full-stack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軟體框架和依賴注入的實現，其核心功能可用於任何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Java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的應用，企業也愈來愈多再使用這項技術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    優點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在於，能夠支援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MVC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、依賴注入、自動配置讓程式設計師能用短短一行指令，電腦自動會去抓取所需要的配置檔，更方便快速的開發系統及維護營運。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/>
              <a:t/>
            </a:r>
            <a:br>
              <a:rPr lang="zh-TW" altLang="en-US" sz="2800" dirty="0"/>
            </a:b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9218" name="Picture 2" descr="https://lh5.googleusercontent.com/s8e_8J8GoPsrIQDiwMthoqZMuchgoJRCyYAl3VW9-KptO92uHrvWGZmTAmRThwzBQzDB3QbQGxvaCV8p6vqZheILgm3Er6RbXKdAYzdZgfBCPN06rvUEBX9O_g7L2j29n-Kri3sty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15995"/>
          <a:stretch/>
        </p:blipFill>
        <p:spPr bwMode="auto">
          <a:xfrm>
            <a:off x="6499548" y="5151120"/>
            <a:ext cx="3846322" cy="151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5043756" y="351132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Spring Boot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4944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5583873" y="73630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IntelliJ</a:t>
            </a:r>
            <a:endParaRPr lang="en-US" altLang="zh-TW" sz="3600" dirty="0"/>
          </a:p>
        </p:txBody>
      </p:sp>
      <p:pic>
        <p:nvPicPr>
          <p:cNvPr id="4098" name="Picture 2" descr="D:\data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73" y="3828415"/>
            <a:ext cx="2499996" cy="24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61739" y="1937308"/>
            <a:ext cx="9336984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IntelliJ IDEA</a:t>
            </a:r>
            <a:r>
              <a:rPr lang="zh-TW" altLang="en-US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是一種商業化銷售的</a:t>
            </a:r>
            <a:r>
              <a:rPr lang="en-US" altLang="zh-TW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Java</a:t>
            </a:r>
            <a:r>
              <a:rPr lang="zh-TW" altLang="en-US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整合式開發環境（</a:t>
            </a:r>
            <a:r>
              <a:rPr lang="en-US" altLang="zh-TW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Integrated Development Environment</a:t>
            </a:r>
            <a:r>
              <a:rPr lang="zh-TW" altLang="en-US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en-US" altLang="zh-TW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IDE</a:t>
            </a:r>
            <a:r>
              <a:rPr lang="zh-TW" altLang="en-US" sz="2800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）工具軟體</a:t>
            </a:r>
            <a:endParaRPr lang="zh-CN" altLang="en-US" sz="2800" dirty="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98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5080953" y="65758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broadcast</a:t>
            </a:r>
            <a:endParaRPr lang="en-US" altLang="zh-TW" sz="3600" dirty="0"/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604437" y="2759100"/>
            <a:ext cx="316389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/>
              <a:t>廣播</a:t>
            </a:r>
            <a:r>
              <a:rPr lang="en-US" altLang="zh-TW" sz="3600" dirty="0" smtClean="0"/>
              <a:t>:LINE</a:t>
            </a:r>
            <a:r>
              <a:rPr lang="zh-TW" altLang="en-US" sz="3600" dirty="0" smtClean="0"/>
              <a:t>群組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3904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s://lh3.googleusercontent.com/0070MVc8kJ7qypmykGkZyGDlWWnOm2qN2YHRIxZaeQ_oSXpsiZW4xKROSsPWW4vM8kr6tRElmNugTb6PO1hIKWUJPqFPLvwYyP-igI50gwDsDxKp0EsC9xvyGNSCMrZZwGjUPdug5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985950"/>
            <a:ext cx="9747250" cy="548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991512" y="172168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Broadcast-1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8559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0582" y="323109"/>
            <a:ext cx="5284073" cy="618977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邀請其他人加入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組織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690252" y="6468778"/>
            <a:ext cx="501748" cy="389222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7D21D2-01F8-4C5B-8AF5-65D4A54C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1" y="1081739"/>
            <a:ext cx="5444424" cy="55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pic>
        <p:nvPicPr>
          <p:cNvPr id="86018" name="Picture 2" descr="https://lh4.googleusercontent.com/fSYr6LTHh2QwT3HBncS55otZprml-WcT6xegfsGBotx8Sp34YD8mUbYwItsc7NGVjLWVL5aPsju2d6ZDycQXXjijen1zvQJ_s8CZLK8ClKgHFV_3dIxhZYpEFvxYRqy_BUwMmv0jZ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878794"/>
            <a:ext cx="9937750" cy="55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991512" y="172168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Broadcast-2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9598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84994" name="Picture 2" descr="https://lh5.googleusercontent.com/ikvZvj2-NmStYlvtbijLgY_RMT1cCVW47oE4_o0tVYYVm2fDuVxpvlNDAdPBzEFRf8VmXHdv0mI8-uKLz4RL_x8NJz0OpZLWzWUuPvaArCgkrIUMYP45wVOwNwO5t0P7GYP72BoBRt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27" y="917974"/>
            <a:ext cx="9868096" cy="55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991512" y="172168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 smtClean="0"/>
              <a:t>Broadcast-3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6361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3962734" y="234571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600" dirty="0"/>
              <a:t>peer to </a:t>
            </a:r>
            <a:r>
              <a:rPr lang="en-US" altLang="zh-TW" sz="3600" dirty="0" smtClean="0"/>
              <a:t>peer(</a:t>
            </a:r>
            <a:r>
              <a:rPr lang="zh-TW" altLang="en-US" sz="3600" dirty="0" smtClean="0"/>
              <a:t>點對點</a:t>
            </a:r>
            <a:r>
              <a:rPr lang="en-US" altLang="zh-TW" sz="3600" dirty="0" smtClean="0"/>
              <a:t>)</a:t>
            </a:r>
            <a:endParaRPr lang="en-US" altLang="zh-TW" sz="3600" dirty="0"/>
          </a:p>
        </p:txBody>
      </p:sp>
      <p:pic>
        <p:nvPicPr>
          <p:cNvPr id="6147" name="Picture 3" descr="D:\data\Desktop\15590398947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0" y="4562985"/>
            <a:ext cx="11591486" cy="15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data\Desktop\15590398712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3" y="1369181"/>
            <a:ext cx="11577544" cy="31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1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</a:rPr>
              <a:t>實習心得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</a:t>
            </a:r>
            <a:r>
              <a:rPr lang="en-US" altLang="zh-CN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0</a:t>
            </a:r>
            <a:r>
              <a:rPr lang="en-US" altLang="zh-TW" sz="4000" b="1" dirty="0" smtClean="0">
                <a:solidFill>
                  <a:schemeClr val="accent1"/>
                </a:solidFill>
                <a:ea typeface="时尚中黑简体" panose="01010104010101010101" pitchFamily="2" charset="-122"/>
              </a:rPr>
              <a:t>5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2">
            <a:extLst>
              <a:ext uri="{FF2B5EF4-FFF2-40B4-BE49-F238E27FC236}">
                <a16:creationId xmlns:a16="http://schemas.microsoft.com/office/drawing/2014/main" id="{5D6626E2-178C-4D68-965A-3C6116D39E80}"/>
              </a:ext>
            </a:extLst>
          </p:cNvPr>
          <p:cNvSpPr txBox="1"/>
          <p:nvPr/>
        </p:nvSpPr>
        <p:spPr>
          <a:xfrm>
            <a:off x="1014413" y="4079066"/>
            <a:ext cx="453548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1400" dirty="0" smtClean="0">
                <a:latin typeface="+mj-ea"/>
              </a:rPr>
              <a:t>心得分享</a:t>
            </a:r>
            <a:endParaRPr lang="en-US" altLang="zh-CN" sz="1400" dirty="0">
              <a:latin typeface="+mj-ea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5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3482893" y="2682750"/>
            <a:ext cx="5450091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6600" dirty="0">
                <a:solidFill>
                  <a:schemeClr val="accent2"/>
                </a:solidFill>
              </a:rPr>
              <a:t>實習</a:t>
            </a:r>
            <a:r>
              <a:rPr lang="zh-TW" altLang="en-US" sz="6600" dirty="0" smtClean="0">
                <a:solidFill>
                  <a:schemeClr val="accent2"/>
                </a:solidFill>
              </a:rPr>
              <a:t>心得分享</a:t>
            </a:r>
            <a:endParaRPr lang="en-US" altLang="zh-CN" sz="6600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5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197694E-C0DC-49D2-A82C-603703D6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t="15768"/>
          <a:stretch/>
        </p:blipFill>
        <p:spPr>
          <a:xfrm flipH="1">
            <a:off x="-15484" y="14514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0708144D-CBB9-4366-8250-4C53463E38E4}"/>
              </a:ext>
            </a:extLst>
          </p:cNvPr>
          <p:cNvSpPr txBox="1"/>
          <p:nvPr/>
        </p:nvSpPr>
        <p:spPr>
          <a:xfrm>
            <a:off x="1148741" y="2953467"/>
            <a:ext cx="2733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2019/5/29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3772CA6B-8D3B-46B5-866D-230159C2CEC0}"/>
              </a:ext>
            </a:extLst>
          </p:cNvPr>
          <p:cNvSpPr/>
          <p:nvPr/>
        </p:nvSpPr>
        <p:spPr>
          <a:xfrm>
            <a:off x="1100010" y="3615794"/>
            <a:ext cx="3775393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感謝</a:t>
            </a:r>
            <a:r>
              <a:rPr lang="zh-TW" altLang="en-US" sz="4000" dirty="0"/>
              <a:t>各位</a:t>
            </a:r>
            <a:r>
              <a:rPr lang="zh-TW" altLang="en-US" sz="4000" dirty="0" smtClean="0"/>
              <a:t>的</a:t>
            </a:r>
            <a:r>
              <a:rPr lang="zh-TW" altLang="en-US" sz="4000" dirty="0"/>
              <a:t>聆聽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75549971-6B19-4C24-BA4C-FC7BD4070065}"/>
              </a:ext>
            </a:extLst>
          </p:cNvPr>
          <p:cNvSpPr txBox="1"/>
          <p:nvPr/>
        </p:nvSpPr>
        <p:spPr>
          <a:xfrm>
            <a:off x="1148743" y="4323680"/>
            <a:ext cx="4720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listening.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5839" y="295424"/>
            <a:ext cx="6518666" cy="604910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可以加入或建立新的團隊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48" y="1149559"/>
            <a:ext cx="9301821" cy="54673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48" y="1157197"/>
            <a:ext cx="9301821" cy="54345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22" y="2118164"/>
            <a:ext cx="5053878" cy="3506625"/>
          </a:xfrm>
          <a:prstGeom prst="rect">
            <a:avLst/>
          </a:prstGeom>
        </p:spPr>
      </p:pic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01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2786" y="295423"/>
            <a:ext cx="5899688" cy="618977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在組織中可以新增頻道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C78EA7-9DEC-49B6-BFF6-2BFE57FD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5" y="1200153"/>
            <a:ext cx="9144000" cy="5143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05" y="1200154"/>
            <a:ext cx="9144000" cy="5143500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35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4576" y="422031"/>
            <a:ext cx="7545608" cy="661181"/>
          </a:xfrm>
        </p:spPr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可以在頻道中與團隊成員互動</a:t>
            </a:r>
          </a:p>
        </p:txBody>
      </p:sp>
      <p:pic>
        <p:nvPicPr>
          <p:cNvPr id="7" name="Picture 2" descr="https://lh6.googleusercontent.com/lVaU8Y74iID44JV4X3foo4kD_yiI-1qTIaq-vpxW_fArUa6tIdOTYlYA44QtIR8JWCcxV-9dGnoRifwVooLoyAWHPJ8nb-SuGgqt5fCiYGLZFoPeVgVGMm7TJE1AzrSoOQWIQVmjin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96" y="1304065"/>
            <a:ext cx="8820150" cy="49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11690252" y="6468778"/>
            <a:ext cx="501748" cy="3892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a0230cf-6737-4b47-8b35-798bd542b2d8"/>
</p:tagLst>
</file>

<file path=ppt/theme/theme1.xml><?xml version="1.0" encoding="utf-8"?>
<a:theme xmlns:a="http://schemas.openxmlformats.org/drawingml/2006/main" name="包图主题2">
  <a:themeElements>
    <a:clrScheme name="自定义 6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8E95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23C40F7987BD94CABA82AFC62A94432" ma:contentTypeVersion="4" ma:contentTypeDescription="建立新的文件。" ma:contentTypeScope="" ma:versionID="10c3bb1d2a287e930638cf0c3672510d">
  <xsd:schema xmlns:xsd="http://www.w3.org/2001/XMLSchema" xmlns:xs="http://www.w3.org/2001/XMLSchema" xmlns:p="http://schemas.microsoft.com/office/2006/metadata/properties" xmlns:ns2="eb3e25ed-62bb-4738-b913-60fa7c8c4598" targetNamespace="http://schemas.microsoft.com/office/2006/metadata/properties" ma:root="true" ma:fieldsID="14f5069aa75dcc80dc682189478bfbff" ns2:_="">
    <xsd:import namespace="eb3e25ed-62bb-4738-b913-60fa7c8c45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e25ed-62bb-4738-b913-60fa7c8c4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F2282-17BD-4E72-8367-625261A62A2E}"/>
</file>

<file path=customXml/itemProps2.xml><?xml version="1.0" encoding="utf-8"?>
<ds:datastoreItem xmlns:ds="http://schemas.openxmlformats.org/officeDocument/2006/customXml" ds:itemID="{10CFA4FE-044E-4D7F-BEA5-7D2368AB84B0}"/>
</file>

<file path=customXml/itemProps3.xml><?xml version="1.0" encoding="utf-8"?>
<ds:datastoreItem xmlns:ds="http://schemas.openxmlformats.org/officeDocument/2006/customXml" ds:itemID="{4125753A-3208-4B0F-A9DF-9EE5801EB174}"/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4084</TotalTime>
  <Words>1082</Words>
  <Application>Microsoft Office PowerPoint</Application>
  <PresentationFormat>寬螢幕</PresentationFormat>
  <Paragraphs>212</Paragraphs>
  <Slides>65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3" baseType="lpstr">
      <vt:lpstr>等线</vt:lpstr>
      <vt:lpstr>微软雅黑</vt:lpstr>
      <vt:lpstr>时尚中黑简体</vt:lpstr>
      <vt:lpstr>经典综艺体简</vt:lpstr>
      <vt:lpstr>新細明體</vt:lpstr>
      <vt:lpstr>標楷體</vt:lpstr>
      <vt:lpstr>Arial</vt:lpstr>
      <vt:lpstr>包图主题2</vt:lpstr>
      <vt:lpstr>PowerPoint 簡報</vt:lpstr>
      <vt:lpstr>PowerPoint 簡報</vt:lpstr>
      <vt:lpstr>PowerPoint 簡報</vt:lpstr>
      <vt:lpstr>Microsoft Teams</vt:lpstr>
      <vt:lpstr>選取你加入的組織</vt:lpstr>
      <vt:lpstr>邀請其他人加入組織</vt:lpstr>
      <vt:lpstr>可以加入或建立新的團隊</vt:lpstr>
      <vt:lpstr>在組織中可以新增頻道</vt:lpstr>
      <vt:lpstr>可以在頻道中與團隊成員互動</vt:lpstr>
      <vt:lpstr>上傳檔案</vt:lpstr>
      <vt:lpstr>與團隊成員交談互動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kang</cp:lastModifiedBy>
  <cp:revision>141</cp:revision>
  <dcterms:created xsi:type="dcterms:W3CDTF">2017-09-22T08:16:39Z</dcterms:created>
  <dcterms:modified xsi:type="dcterms:W3CDTF">2019-05-28T12:53:43Z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0x010100E23C40F7987BD94CABA82AFC62A94432</vt:lpwstr>
  </property>
</Properties>
</file>